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6" r:id="rId1"/>
  </p:sldMasterIdLst>
  <p:sldIdLst>
    <p:sldId id="256" r:id="rId2"/>
    <p:sldId id="295" r:id="rId3"/>
    <p:sldId id="318" r:id="rId4"/>
    <p:sldId id="319" r:id="rId5"/>
    <p:sldId id="259" r:id="rId6"/>
    <p:sldId id="260" r:id="rId7"/>
    <p:sldId id="317" r:id="rId8"/>
    <p:sldId id="300" r:id="rId9"/>
    <p:sldId id="302" r:id="rId10"/>
    <p:sldId id="303" r:id="rId11"/>
    <p:sldId id="307" r:id="rId12"/>
    <p:sldId id="308" r:id="rId13"/>
    <p:sldId id="309" r:id="rId14"/>
    <p:sldId id="310" r:id="rId15"/>
    <p:sldId id="267" r:id="rId16"/>
    <p:sldId id="262" r:id="rId17"/>
    <p:sldId id="315" r:id="rId18"/>
    <p:sldId id="316" r:id="rId19"/>
    <p:sldId id="314" r:id="rId20"/>
    <p:sldId id="297" r:id="rId21"/>
    <p:sldId id="306" r:id="rId22"/>
    <p:sldId id="350" r:id="rId23"/>
    <p:sldId id="351" r:id="rId24"/>
    <p:sldId id="353" r:id="rId25"/>
    <p:sldId id="352" r:id="rId26"/>
    <p:sldId id="354" r:id="rId27"/>
    <p:sldId id="358" r:id="rId28"/>
    <p:sldId id="359" r:id="rId29"/>
    <p:sldId id="355" r:id="rId30"/>
    <p:sldId id="363" r:id="rId31"/>
    <p:sldId id="360" r:id="rId32"/>
    <p:sldId id="357" r:id="rId33"/>
    <p:sldId id="361" r:id="rId34"/>
    <p:sldId id="362" r:id="rId35"/>
    <p:sldId id="364" r:id="rId36"/>
    <p:sldId id="365" r:id="rId37"/>
    <p:sldId id="366" r:id="rId38"/>
    <p:sldId id="367" r:id="rId39"/>
    <p:sldId id="356" r:id="rId40"/>
    <p:sldId id="322" r:id="rId41"/>
    <p:sldId id="330" r:id="rId42"/>
    <p:sldId id="331" r:id="rId43"/>
    <p:sldId id="329" r:id="rId44"/>
    <p:sldId id="326" r:id="rId45"/>
    <p:sldId id="325" r:id="rId46"/>
    <p:sldId id="332" r:id="rId47"/>
    <p:sldId id="324" r:id="rId48"/>
    <p:sldId id="337" r:id="rId49"/>
    <p:sldId id="338" r:id="rId50"/>
    <p:sldId id="339" r:id="rId51"/>
    <p:sldId id="334" r:id="rId52"/>
    <p:sldId id="336" r:id="rId53"/>
    <p:sldId id="335" r:id="rId54"/>
    <p:sldId id="340" r:id="rId55"/>
    <p:sldId id="341" r:id="rId56"/>
    <p:sldId id="342" r:id="rId57"/>
    <p:sldId id="343" r:id="rId58"/>
    <p:sldId id="344" r:id="rId59"/>
    <p:sldId id="345" r:id="rId60"/>
    <p:sldId id="346" r:id="rId61"/>
    <p:sldId id="347" r:id="rId62"/>
    <p:sldId id="348" r:id="rId63"/>
    <p:sldId id="349" r:id="rId64"/>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309"/>
    <a:srgbClr val="000099"/>
    <a:srgbClr val="0066FF"/>
    <a:srgbClr val="0C0C0C"/>
    <a:srgbClr val="2E2F42"/>
    <a:srgbClr val="001F3F"/>
    <a:srgbClr val="C6C6C6"/>
    <a:srgbClr val="213B33"/>
    <a:srgbClr val="FF3300"/>
    <a:srgbClr val="DB782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Estilo medio 2 - Énfasis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73A0DAA-6AF3-43AB-8588-CEC1D06C72B9}" styleName="Estilo medio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A488322-F2BA-4B5B-9748-0D474271808F}" styleName="Estilo medio 3 - Énfasis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5202B0CA-FC54-4496-8BCA-5EF66A818D29}" styleName="Estilo oscuro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67" d="100"/>
          <a:sy n="67" d="100"/>
        </p:scale>
        <p:origin x="604"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diagrams/_rels/data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diagrams/_rels/data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svg"/><Relationship Id="rId1" Type="http://schemas.openxmlformats.org/officeDocument/2006/relationships/image" Target="../media/image27.png"/><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30.svg"/></Relationships>
</file>

<file path=ppt/diagrams/_rels/drawing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diagrams/_rels/drawing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svg"/><Relationship Id="rId1" Type="http://schemas.openxmlformats.org/officeDocument/2006/relationships/image" Target="../media/image27.png"/><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30.svg"/></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5593FC7-D997-4A84-A00F-E7A7E6AA6FE3}" type="doc">
      <dgm:prSet loTypeId="urn:microsoft.com/office/officeart/2018/5/layout/IconCircleLabelList" loCatId="icon" qsTypeId="urn:microsoft.com/office/officeart/2005/8/quickstyle/simple3" qsCatId="simple" csTypeId="urn:microsoft.com/office/officeart/2005/8/colors/accent0_3" csCatId="mainScheme" phldr="1"/>
      <dgm:spPr/>
      <dgm:t>
        <a:bodyPr/>
        <a:lstStyle/>
        <a:p>
          <a:endParaRPr lang="en-US"/>
        </a:p>
      </dgm:t>
    </dgm:pt>
    <dgm:pt modelId="{388B9CD5-AD47-4BFE-A303-CBB482B2145C}">
      <dgm:prSet custT="1"/>
      <dgm:spPr/>
      <dgm:t>
        <a:bodyPr/>
        <a:lstStyle/>
        <a:p>
          <a:pPr algn="l">
            <a:lnSpc>
              <a:spcPct val="100000"/>
            </a:lnSpc>
            <a:defRPr cap="all"/>
          </a:pPr>
          <a:r>
            <a:rPr lang="es-ES" sz="1900" dirty="0">
              <a:latin typeface="+mn-lt"/>
            </a:rPr>
            <a:t>Intelectualmente </a:t>
          </a:r>
          <a:r>
            <a:rPr lang="es-ES" sz="1900" dirty="0">
              <a:latin typeface="Helvetica" panose="020B0604020202020204" pitchFamily="34" charset="0"/>
              <a:cs typeface="Helvetica" panose="020B0604020202020204" pitchFamily="34" charset="0"/>
            </a:rPr>
            <a:t>pensamos</a:t>
          </a:r>
          <a:r>
            <a:rPr lang="es-ES" sz="1900" dirty="0">
              <a:latin typeface="+mn-lt"/>
            </a:rPr>
            <a:t> que </a:t>
          </a:r>
          <a:r>
            <a:rPr lang="es-ES" sz="1900" b="1" dirty="0">
              <a:latin typeface="+mn-lt"/>
            </a:rPr>
            <a:t>interactuar con una interfaz es mover un puntero</a:t>
          </a:r>
          <a:r>
            <a:rPr lang="es-ES" sz="1900" dirty="0">
              <a:latin typeface="+mn-lt"/>
            </a:rPr>
            <a:t>, escribir, o tocar la pantalla, pero </a:t>
          </a:r>
          <a:r>
            <a:rPr lang="es-ES" sz="1900" b="1" dirty="0">
              <a:latin typeface="+mn-lt"/>
            </a:rPr>
            <a:t>la interacción comienza mucho antes</a:t>
          </a:r>
          <a:r>
            <a:rPr lang="es-ES" sz="1900" dirty="0">
              <a:latin typeface="+mn-lt"/>
            </a:rPr>
            <a:t> de que la toquemos físicamente y esta primera impresión supone una </a:t>
          </a:r>
          <a:r>
            <a:rPr lang="es-ES" sz="1900" b="1" dirty="0">
              <a:latin typeface="+mn-lt"/>
            </a:rPr>
            <a:t>parte</a:t>
          </a:r>
          <a:r>
            <a:rPr lang="es-ES" sz="1900" dirty="0">
              <a:latin typeface="+mn-lt"/>
            </a:rPr>
            <a:t> </a:t>
          </a:r>
          <a:r>
            <a:rPr lang="es-ES" sz="1900" b="1" dirty="0">
              <a:latin typeface="+mn-lt"/>
            </a:rPr>
            <a:t>importante</a:t>
          </a:r>
          <a:r>
            <a:rPr lang="es-ES" sz="1900" dirty="0">
              <a:latin typeface="+mn-lt"/>
            </a:rPr>
            <a:t> de la </a:t>
          </a:r>
          <a:r>
            <a:rPr lang="es-ES" sz="1900" b="1" dirty="0">
              <a:latin typeface="+mn-lt"/>
            </a:rPr>
            <a:t>ACEPTACIÓN </a:t>
          </a:r>
          <a:r>
            <a:rPr lang="es-ES" sz="1900" dirty="0">
              <a:latin typeface="+mn-lt"/>
            </a:rPr>
            <a:t>o del </a:t>
          </a:r>
          <a:r>
            <a:rPr lang="es-ES" sz="1900" b="1" dirty="0">
              <a:latin typeface="+mn-lt"/>
            </a:rPr>
            <a:t>RECHAZO</a:t>
          </a:r>
          <a:r>
            <a:rPr lang="es-ES" sz="1900" dirty="0">
              <a:latin typeface="+mn-lt"/>
            </a:rPr>
            <a:t> a la misma. </a:t>
          </a:r>
          <a:endParaRPr lang="en-US" sz="1900" dirty="0">
            <a:latin typeface="+mn-lt"/>
          </a:endParaRPr>
        </a:p>
      </dgm:t>
    </dgm:pt>
    <dgm:pt modelId="{37B27BA8-AF35-4A1F-8482-4D543D499034}" type="parTrans" cxnId="{5467E427-7D0D-4FF1-87A0-A47ABC6D6559}">
      <dgm:prSet/>
      <dgm:spPr/>
      <dgm:t>
        <a:bodyPr/>
        <a:lstStyle/>
        <a:p>
          <a:endParaRPr lang="en-US"/>
        </a:p>
      </dgm:t>
    </dgm:pt>
    <dgm:pt modelId="{50D1F1EC-9646-4785-9434-3928B3F7B60F}" type="sibTrans" cxnId="{5467E427-7D0D-4FF1-87A0-A47ABC6D6559}">
      <dgm:prSet/>
      <dgm:spPr/>
      <dgm:t>
        <a:bodyPr/>
        <a:lstStyle/>
        <a:p>
          <a:endParaRPr lang="en-US"/>
        </a:p>
      </dgm:t>
    </dgm:pt>
    <dgm:pt modelId="{6935BDC4-5AD9-4B7F-A86C-6C81A648E12E}">
      <dgm:prSet custT="1"/>
      <dgm:spPr/>
      <dgm:t>
        <a:bodyPr/>
        <a:lstStyle/>
        <a:p>
          <a:pPr>
            <a:lnSpc>
              <a:spcPct val="100000"/>
            </a:lnSpc>
            <a:defRPr cap="all"/>
          </a:pPr>
          <a:r>
            <a:rPr lang="es-ES" sz="1800" kern="1200" cap="all" dirty="0">
              <a:latin typeface="Source Sans Pro"/>
              <a:ea typeface="+mn-ea"/>
              <a:cs typeface="+mn-cs"/>
            </a:rPr>
            <a:t>Esta percepción habitualmente entra por la </a:t>
          </a:r>
          <a:r>
            <a:rPr lang="es-ES" sz="1800" b="1" kern="1200" cap="all" dirty="0">
              <a:latin typeface="Source Sans Pro"/>
              <a:ea typeface="+mn-ea"/>
              <a:cs typeface="+mn-cs"/>
            </a:rPr>
            <a:t>vista</a:t>
          </a:r>
          <a:r>
            <a:rPr lang="es-ES" sz="1800" kern="1200" cap="all" dirty="0">
              <a:latin typeface="Source Sans Pro"/>
              <a:ea typeface="+mn-ea"/>
              <a:cs typeface="+mn-cs"/>
            </a:rPr>
            <a:t> y se moldea según nuestros gustos personales, nuestra </a:t>
          </a:r>
          <a:r>
            <a:rPr lang="es-ES" sz="1800" b="1" kern="1200" cap="all" dirty="0">
              <a:latin typeface="Source Sans Pro"/>
              <a:ea typeface="+mn-ea"/>
              <a:cs typeface="+mn-cs"/>
            </a:rPr>
            <a:t>historia/experiencia personal</a:t>
          </a:r>
          <a:r>
            <a:rPr lang="es-ES" sz="1800" kern="1200" cap="all" dirty="0">
              <a:latin typeface="Source Sans Pro"/>
              <a:ea typeface="+mn-ea"/>
              <a:cs typeface="+mn-cs"/>
            </a:rPr>
            <a:t>. </a:t>
          </a:r>
          <a:endParaRPr lang="en-US" sz="1800" kern="1200" cap="all" dirty="0">
            <a:latin typeface="Source Sans Pro"/>
            <a:ea typeface="+mn-ea"/>
            <a:cs typeface="+mn-cs"/>
          </a:endParaRPr>
        </a:p>
      </dgm:t>
    </dgm:pt>
    <dgm:pt modelId="{7D340370-D493-4E92-9D19-B7401C244706}" type="parTrans" cxnId="{355920E8-15A5-4174-9CE6-A68DAFC3CA42}">
      <dgm:prSet/>
      <dgm:spPr/>
      <dgm:t>
        <a:bodyPr/>
        <a:lstStyle/>
        <a:p>
          <a:endParaRPr lang="en-US"/>
        </a:p>
      </dgm:t>
    </dgm:pt>
    <dgm:pt modelId="{529710C5-C2E8-4553-B27E-A991DEF2035A}" type="sibTrans" cxnId="{355920E8-15A5-4174-9CE6-A68DAFC3CA42}">
      <dgm:prSet/>
      <dgm:spPr/>
      <dgm:t>
        <a:bodyPr/>
        <a:lstStyle/>
        <a:p>
          <a:endParaRPr lang="en-US"/>
        </a:p>
      </dgm:t>
    </dgm:pt>
    <dgm:pt modelId="{963C7CCC-3F6A-4B8D-99AB-6EE62CDE29E2}">
      <dgm:prSet custT="1"/>
      <dgm:spPr/>
      <dgm:t>
        <a:bodyPr/>
        <a:lstStyle/>
        <a:p>
          <a:pPr algn="r">
            <a:lnSpc>
              <a:spcPct val="100000"/>
            </a:lnSpc>
            <a:defRPr cap="all"/>
          </a:pPr>
          <a:r>
            <a:rPr lang="es-ES" sz="1800" kern="1200" cap="all" dirty="0">
              <a:latin typeface="Source Sans Pro"/>
              <a:ea typeface="+mn-ea"/>
              <a:cs typeface="+mn-cs"/>
            </a:rPr>
            <a:t>En contra de lo que podría parecer, existen </a:t>
          </a:r>
          <a:r>
            <a:rPr lang="es-ES" sz="1800" b="1" kern="1200" cap="all" dirty="0">
              <a:latin typeface="Source Sans Pro"/>
              <a:ea typeface="+mn-ea"/>
              <a:cs typeface="+mn-cs"/>
            </a:rPr>
            <a:t>puntos</a:t>
          </a:r>
          <a:r>
            <a:rPr lang="es-ES" sz="1800" kern="1200" cap="all" dirty="0">
              <a:latin typeface="Source Sans Pro"/>
              <a:ea typeface="+mn-ea"/>
              <a:cs typeface="+mn-cs"/>
            </a:rPr>
            <a:t> en </a:t>
          </a:r>
          <a:r>
            <a:rPr lang="es-ES" sz="1800" b="1" kern="1200" cap="all" dirty="0">
              <a:latin typeface="Source Sans Pro"/>
              <a:ea typeface="+mn-ea"/>
              <a:cs typeface="+mn-cs"/>
            </a:rPr>
            <a:t>común</a:t>
          </a:r>
          <a:r>
            <a:rPr lang="es-ES" sz="1800" kern="1200" cap="all" dirty="0">
              <a:latin typeface="Source Sans Pro"/>
              <a:ea typeface="+mn-ea"/>
              <a:cs typeface="+mn-cs"/>
            </a:rPr>
            <a:t> importantes en todo diseño que hacen que la interfaz sea mucho más </a:t>
          </a:r>
          <a:r>
            <a:rPr lang="es-ES" sz="1800" b="1" kern="1200" cap="all" dirty="0">
              <a:latin typeface="Source Sans Pro"/>
              <a:ea typeface="+mn-ea"/>
              <a:cs typeface="+mn-cs"/>
            </a:rPr>
            <a:t>intuitiva</a:t>
          </a:r>
          <a:r>
            <a:rPr lang="es-ES" sz="1800" kern="1200" cap="all" dirty="0">
              <a:latin typeface="Source Sans Pro"/>
              <a:ea typeface="+mn-ea"/>
              <a:cs typeface="+mn-cs"/>
            </a:rPr>
            <a:t> para los usuarios… o justo lo contrario. </a:t>
          </a:r>
          <a:endParaRPr lang="en-US" sz="1800" kern="1200" cap="all" dirty="0">
            <a:latin typeface="Source Sans Pro"/>
            <a:ea typeface="+mn-ea"/>
            <a:cs typeface="+mn-cs"/>
          </a:endParaRPr>
        </a:p>
      </dgm:t>
    </dgm:pt>
    <dgm:pt modelId="{5C35F5FA-2B70-4AB0-B535-0DEBC0930342}" type="parTrans" cxnId="{9EDFD438-0C1B-4708-9990-00C6963EF40C}">
      <dgm:prSet/>
      <dgm:spPr/>
      <dgm:t>
        <a:bodyPr/>
        <a:lstStyle/>
        <a:p>
          <a:endParaRPr lang="en-US"/>
        </a:p>
      </dgm:t>
    </dgm:pt>
    <dgm:pt modelId="{654C3241-A0FA-4421-8B6F-8F317691536B}" type="sibTrans" cxnId="{9EDFD438-0C1B-4708-9990-00C6963EF40C}">
      <dgm:prSet/>
      <dgm:spPr/>
      <dgm:t>
        <a:bodyPr/>
        <a:lstStyle/>
        <a:p>
          <a:endParaRPr lang="en-US"/>
        </a:p>
      </dgm:t>
    </dgm:pt>
    <dgm:pt modelId="{BBEFF221-31F0-42D7-81D5-089D7C68C4B3}" type="pres">
      <dgm:prSet presAssocID="{E5593FC7-D997-4A84-A00F-E7A7E6AA6FE3}" presName="root" presStyleCnt="0">
        <dgm:presLayoutVars>
          <dgm:dir/>
          <dgm:resizeHandles val="exact"/>
        </dgm:presLayoutVars>
      </dgm:prSet>
      <dgm:spPr/>
    </dgm:pt>
    <dgm:pt modelId="{CE761D2E-BA2F-409A-ABFD-0605663D9118}" type="pres">
      <dgm:prSet presAssocID="{388B9CD5-AD47-4BFE-A303-CBB482B2145C}" presName="compNode" presStyleCnt="0"/>
      <dgm:spPr/>
    </dgm:pt>
    <dgm:pt modelId="{396865C0-D2B9-4A49-B044-D2F06EBB9B02}" type="pres">
      <dgm:prSet presAssocID="{388B9CD5-AD47-4BFE-A303-CBB482B2145C}" presName="iconBgRect" presStyleLbl="bgShp" presStyleIdx="0" presStyleCnt="3" custLinFactNeighborX="-4461" custLinFactNeighborY="-37964">
        <dgm:style>
          <a:lnRef idx="2">
            <a:schemeClr val="accent1"/>
          </a:lnRef>
          <a:fillRef idx="1">
            <a:schemeClr val="lt1"/>
          </a:fillRef>
          <a:effectRef idx="0">
            <a:schemeClr val="accent1"/>
          </a:effectRef>
          <a:fontRef idx="minor">
            <a:schemeClr val="dk1"/>
          </a:fontRef>
        </dgm:style>
      </dgm:prSet>
      <dgm:spPr/>
    </dgm:pt>
    <dgm:pt modelId="{CF2DBC4E-E404-4E21-8146-EA936FD8C880}" type="pres">
      <dgm:prSet presAssocID="{388B9CD5-AD47-4BFE-A303-CBB482B2145C}" presName="iconRect" presStyleLbl="node1" presStyleIdx="0" presStyleCnt="3" custLinFactNeighborX="-8552" custLinFactNeighborY="-65349"/>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Cursor con relleno sólido"/>
        </a:ext>
      </dgm:extLst>
    </dgm:pt>
    <dgm:pt modelId="{04AD4666-7AA1-402A-8D9A-6F0793C92739}" type="pres">
      <dgm:prSet presAssocID="{388B9CD5-AD47-4BFE-A303-CBB482B2145C}" presName="spaceRect" presStyleCnt="0"/>
      <dgm:spPr/>
    </dgm:pt>
    <dgm:pt modelId="{46657689-6F35-4650-A99B-799138696007}" type="pres">
      <dgm:prSet presAssocID="{388B9CD5-AD47-4BFE-A303-CBB482B2145C}" presName="textRect" presStyleLbl="revTx" presStyleIdx="0" presStyleCnt="3" custScaleY="48365" custLinFactY="-85390" custLinFactNeighborX="6583" custLinFactNeighborY="-100000">
        <dgm:presLayoutVars>
          <dgm:chMax val="1"/>
          <dgm:chPref val="1"/>
        </dgm:presLayoutVars>
      </dgm:prSet>
      <dgm:spPr/>
    </dgm:pt>
    <dgm:pt modelId="{07C3C426-F995-484E-AF69-0230AE35D869}" type="pres">
      <dgm:prSet presAssocID="{50D1F1EC-9646-4785-9434-3928B3F7B60F}" presName="sibTrans" presStyleCnt="0"/>
      <dgm:spPr/>
    </dgm:pt>
    <dgm:pt modelId="{319F2561-7B78-4C8F-86FB-C33CF3BD7803}" type="pres">
      <dgm:prSet presAssocID="{6935BDC4-5AD9-4B7F-A86C-6C81A648E12E}" presName="compNode" presStyleCnt="0"/>
      <dgm:spPr/>
    </dgm:pt>
    <dgm:pt modelId="{FBBB7F2B-6023-44D3-94DB-54354D110BF1}" type="pres">
      <dgm:prSet presAssocID="{6935BDC4-5AD9-4B7F-A86C-6C81A648E12E}" presName="iconBgRect" presStyleLbl="bgShp" presStyleIdx="1" presStyleCnt="3" custLinFactNeighborX="1409" custLinFactNeighborY="-34260">
        <dgm:style>
          <a:lnRef idx="2">
            <a:schemeClr val="accent1"/>
          </a:lnRef>
          <a:fillRef idx="1">
            <a:schemeClr val="lt1"/>
          </a:fillRef>
          <a:effectRef idx="0">
            <a:schemeClr val="accent1"/>
          </a:effectRef>
          <a:fontRef idx="minor">
            <a:schemeClr val="dk1"/>
          </a:fontRef>
        </dgm:style>
      </dgm:prSet>
      <dgm:spPr/>
    </dgm:pt>
    <dgm:pt modelId="{5EB8C8D3-994E-4670-A872-763A134F6099}" type="pres">
      <dgm:prSet presAssocID="{6935BDC4-5AD9-4B7F-A86C-6C81A648E12E}" presName="iconRect" presStyleLbl="node1" presStyleIdx="1" presStyleCnt="3" custLinFactNeighborX="2456" custLinFactNeighborY="-59711"/>
      <dgm:spPr>
        <a:blipFill rotWithShape="1">
          <a:blip xmlns:r="http://schemas.openxmlformats.org/officeDocument/2006/relationships" r:embed="rId3">
            <a:extLs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Ojo con relleno sólido"/>
        </a:ext>
      </dgm:extLst>
    </dgm:pt>
    <dgm:pt modelId="{C24283C2-795A-4615-B9CF-79DED690ED3A}" type="pres">
      <dgm:prSet presAssocID="{6935BDC4-5AD9-4B7F-A86C-6C81A648E12E}" presName="spaceRect" presStyleCnt="0"/>
      <dgm:spPr/>
    </dgm:pt>
    <dgm:pt modelId="{4CF38C0B-3403-4759-B3FE-C874E3032A30}" type="pres">
      <dgm:prSet presAssocID="{6935BDC4-5AD9-4B7F-A86C-6C81A648E12E}" presName="textRect" presStyleLbl="revTx" presStyleIdx="1" presStyleCnt="3" custLinFactY="-48345" custLinFactNeighborX="690" custLinFactNeighborY="-100000">
        <dgm:presLayoutVars>
          <dgm:chMax val="1"/>
          <dgm:chPref val="1"/>
        </dgm:presLayoutVars>
      </dgm:prSet>
      <dgm:spPr/>
    </dgm:pt>
    <dgm:pt modelId="{60D84384-7220-4BBE-A1E8-785156CAF176}" type="pres">
      <dgm:prSet presAssocID="{529710C5-C2E8-4553-B27E-A991DEF2035A}" presName="sibTrans" presStyleCnt="0"/>
      <dgm:spPr/>
    </dgm:pt>
    <dgm:pt modelId="{14D3A059-C5C0-4371-A698-2D54725EBFC3}" type="pres">
      <dgm:prSet presAssocID="{963C7CCC-3F6A-4B8D-99AB-6EE62CDE29E2}" presName="compNode" presStyleCnt="0"/>
      <dgm:spPr/>
    </dgm:pt>
    <dgm:pt modelId="{926E4142-ECF1-4EF6-8264-182B580DC2BA}" type="pres">
      <dgm:prSet presAssocID="{963C7CCC-3F6A-4B8D-99AB-6EE62CDE29E2}" presName="iconBgRect" presStyleLbl="bgShp" presStyleIdx="2" presStyleCnt="3" custLinFactNeighborX="5871" custLinFactNeighborY="-33529">
        <dgm:style>
          <a:lnRef idx="2">
            <a:schemeClr val="accent1"/>
          </a:lnRef>
          <a:fillRef idx="1">
            <a:schemeClr val="lt1"/>
          </a:fillRef>
          <a:effectRef idx="0">
            <a:schemeClr val="accent1"/>
          </a:effectRef>
          <a:fontRef idx="minor">
            <a:schemeClr val="dk1"/>
          </a:fontRef>
        </dgm:style>
      </dgm:prSet>
      <dgm:spPr/>
    </dgm:pt>
    <dgm:pt modelId="{8FA209A2-FC6E-4CF8-A079-7C0016D4B7FC}" type="pres">
      <dgm:prSet presAssocID="{963C7CCC-3F6A-4B8D-99AB-6EE62CDE29E2}" presName="iconRect" presStyleLbl="node1" presStyleIdx="2" presStyleCnt="3" custLinFactNeighborX="10232" custLinFactNeighborY="-58438"/>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Contorno de cara guiñando un ojo con relleno sólido"/>
        </a:ext>
      </dgm:extLst>
    </dgm:pt>
    <dgm:pt modelId="{66BE8E56-E2D4-469E-869F-B4BD80779C7C}" type="pres">
      <dgm:prSet presAssocID="{963C7CCC-3F6A-4B8D-99AB-6EE62CDE29E2}" presName="spaceRect" presStyleCnt="0"/>
      <dgm:spPr/>
    </dgm:pt>
    <dgm:pt modelId="{F4C8CD8C-AAFF-473B-92DD-AEC0A1E0537F}" type="pres">
      <dgm:prSet presAssocID="{963C7CCC-3F6A-4B8D-99AB-6EE62CDE29E2}" presName="textRect" presStyleLbl="revTx" presStyleIdx="2" presStyleCnt="3" custLinFactY="-45390" custLinFactNeighborX="-2117" custLinFactNeighborY="-100000">
        <dgm:presLayoutVars>
          <dgm:chMax val="1"/>
          <dgm:chPref val="1"/>
        </dgm:presLayoutVars>
      </dgm:prSet>
      <dgm:spPr/>
    </dgm:pt>
  </dgm:ptLst>
  <dgm:cxnLst>
    <dgm:cxn modelId="{F7A86501-D1BD-4425-A344-F080C5F150DB}" type="presOf" srcId="{388B9CD5-AD47-4BFE-A303-CBB482B2145C}" destId="{46657689-6F35-4650-A99B-799138696007}" srcOrd="0" destOrd="0" presId="urn:microsoft.com/office/officeart/2018/5/layout/IconCircleLabelList"/>
    <dgm:cxn modelId="{5D7A5C22-D44A-4F61-89D4-C090BBE62351}" type="presOf" srcId="{963C7CCC-3F6A-4B8D-99AB-6EE62CDE29E2}" destId="{F4C8CD8C-AAFF-473B-92DD-AEC0A1E0537F}" srcOrd="0" destOrd="0" presId="urn:microsoft.com/office/officeart/2018/5/layout/IconCircleLabelList"/>
    <dgm:cxn modelId="{5467E427-7D0D-4FF1-87A0-A47ABC6D6559}" srcId="{E5593FC7-D997-4A84-A00F-E7A7E6AA6FE3}" destId="{388B9CD5-AD47-4BFE-A303-CBB482B2145C}" srcOrd="0" destOrd="0" parTransId="{37B27BA8-AF35-4A1F-8482-4D543D499034}" sibTransId="{50D1F1EC-9646-4785-9434-3928B3F7B60F}"/>
    <dgm:cxn modelId="{9EDFD438-0C1B-4708-9990-00C6963EF40C}" srcId="{E5593FC7-D997-4A84-A00F-E7A7E6AA6FE3}" destId="{963C7CCC-3F6A-4B8D-99AB-6EE62CDE29E2}" srcOrd="2" destOrd="0" parTransId="{5C35F5FA-2B70-4AB0-B535-0DEBC0930342}" sibTransId="{654C3241-A0FA-4421-8B6F-8F317691536B}"/>
    <dgm:cxn modelId="{859F3A53-0BB2-4B67-8070-C257B839A4E2}" type="presOf" srcId="{6935BDC4-5AD9-4B7F-A86C-6C81A648E12E}" destId="{4CF38C0B-3403-4759-B3FE-C874E3032A30}" srcOrd="0" destOrd="0" presId="urn:microsoft.com/office/officeart/2018/5/layout/IconCircleLabelList"/>
    <dgm:cxn modelId="{895C6EC8-6EBF-43C8-A9EA-D75AB1B71817}" type="presOf" srcId="{E5593FC7-D997-4A84-A00F-E7A7E6AA6FE3}" destId="{BBEFF221-31F0-42D7-81D5-089D7C68C4B3}" srcOrd="0" destOrd="0" presId="urn:microsoft.com/office/officeart/2018/5/layout/IconCircleLabelList"/>
    <dgm:cxn modelId="{355920E8-15A5-4174-9CE6-A68DAFC3CA42}" srcId="{E5593FC7-D997-4A84-A00F-E7A7E6AA6FE3}" destId="{6935BDC4-5AD9-4B7F-A86C-6C81A648E12E}" srcOrd="1" destOrd="0" parTransId="{7D340370-D493-4E92-9D19-B7401C244706}" sibTransId="{529710C5-C2E8-4553-B27E-A991DEF2035A}"/>
    <dgm:cxn modelId="{26383992-D598-48F5-86A3-99153DECC85F}" type="presParOf" srcId="{BBEFF221-31F0-42D7-81D5-089D7C68C4B3}" destId="{CE761D2E-BA2F-409A-ABFD-0605663D9118}" srcOrd="0" destOrd="0" presId="urn:microsoft.com/office/officeart/2018/5/layout/IconCircleLabelList"/>
    <dgm:cxn modelId="{91B083C9-E39B-424D-A964-0938A92C692E}" type="presParOf" srcId="{CE761D2E-BA2F-409A-ABFD-0605663D9118}" destId="{396865C0-D2B9-4A49-B044-D2F06EBB9B02}" srcOrd="0" destOrd="0" presId="urn:microsoft.com/office/officeart/2018/5/layout/IconCircleLabelList"/>
    <dgm:cxn modelId="{04FDFF74-49D7-488B-A818-E4CEA0367EFB}" type="presParOf" srcId="{CE761D2E-BA2F-409A-ABFD-0605663D9118}" destId="{CF2DBC4E-E404-4E21-8146-EA936FD8C880}" srcOrd="1" destOrd="0" presId="urn:microsoft.com/office/officeart/2018/5/layout/IconCircleLabelList"/>
    <dgm:cxn modelId="{0A8D1339-7FBC-4F2C-9D8F-94EC9A5958B3}" type="presParOf" srcId="{CE761D2E-BA2F-409A-ABFD-0605663D9118}" destId="{04AD4666-7AA1-402A-8D9A-6F0793C92739}" srcOrd="2" destOrd="0" presId="urn:microsoft.com/office/officeart/2018/5/layout/IconCircleLabelList"/>
    <dgm:cxn modelId="{BB3B6EC5-4474-4193-A684-B4984BAAA38E}" type="presParOf" srcId="{CE761D2E-BA2F-409A-ABFD-0605663D9118}" destId="{46657689-6F35-4650-A99B-799138696007}" srcOrd="3" destOrd="0" presId="urn:microsoft.com/office/officeart/2018/5/layout/IconCircleLabelList"/>
    <dgm:cxn modelId="{C44406AF-58B6-4772-A566-B43331DCA8F3}" type="presParOf" srcId="{BBEFF221-31F0-42D7-81D5-089D7C68C4B3}" destId="{07C3C426-F995-484E-AF69-0230AE35D869}" srcOrd="1" destOrd="0" presId="urn:microsoft.com/office/officeart/2018/5/layout/IconCircleLabelList"/>
    <dgm:cxn modelId="{25C98BF7-AF28-4F49-943E-E7205CA0A077}" type="presParOf" srcId="{BBEFF221-31F0-42D7-81D5-089D7C68C4B3}" destId="{319F2561-7B78-4C8F-86FB-C33CF3BD7803}" srcOrd="2" destOrd="0" presId="urn:microsoft.com/office/officeart/2018/5/layout/IconCircleLabelList"/>
    <dgm:cxn modelId="{EEA37232-D662-45AD-94C4-2E28565DC74C}" type="presParOf" srcId="{319F2561-7B78-4C8F-86FB-C33CF3BD7803}" destId="{FBBB7F2B-6023-44D3-94DB-54354D110BF1}" srcOrd="0" destOrd="0" presId="urn:microsoft.com/office/officeart/2018/5/layout/IconCircleLabelList"/>
    <dgm:cxn modelId="{75C1FCFB-336F-4C2E-96A5-99675AF2248A}" type="presParOf" srcId="{319F2561-7B78-4C8F-86FB-C33CF3BD7803}" destId="{5EB8C8D3-994E-4670-A872-763A134F6099}" srcOrd="1" destOrd="0" presId="urn:microsoft.com/office/officeart/2018/5/layout/IconCircleLabelList"/>
    <dgm:cxn modelId="{26983C86-ACA2-4C68-8A06-64691B6BE39B}" type="presParOf" srcId="{319F2561-7B78-4C8F-86FB-C33CF3BD7803}" destId="{C24283C2-795A-4615-B9CF-79DED690ED3A}" srcOrd="2" destOrd="0" presId="urn:microsoft.com/office/officeart/2018/5/layout/IconCircleLabelList"/>
    <dgm:cxn modelId="{DE0DDD83-3A44-4C0C-9937-648812CDC215}" type="presParOf" srcId="{319F2561-7B78-4C8F-86FB-C33CF3BD7803}" destId="{4CF38C0B-3403-4759-B3FE-C874E3032A30}" srcOrd="3" destOrd="0" presId="urn:microsoft.com/office/officeart/2018/5/layout/IconCircleLabelList"/>
    <dgm:cxn modelId="{6C19725B-E288-4DEA-A9EB-41C8EE71D5D5}" type="presParOf" srcId="{BBEFF221-31F0-42D7-81D5-089D7C68C4B3}" destId="{60D84384-7220-4BBE-A1E8-785156CAF176}" srcOrd="3" destOrd="0" presId="urn:microsoft.com/office/officeart/2018/5/layout/IconCircleLabelList"/>
    <dgm:cxn modelId="{7CCB714B-AD10-4E70-B99A-BE2C97B2BB53}" type="presParOf" srcId="{BBEFF221-31F0-42D7-81D5-089D7C68C4B3}" destId="{14D3A059-C5C0-4371-A698-2D54725EBFC3}" srcOrd="4" destOrd="0" presId="urn:microsoft.com/office/officeart/2018/5/layout/IconCircleLabelList"/>
    <dgm:cxn modelId="{90541F86-0C4F-4CF9-8E08-A5115ECDC0DB}" type="presParOf" srcId="{14D3A059-C5C0-4371-A698-2D54725EBFC3}" destId="{926E4142-ECF1-4EF6-8264-182B580DC2BA}" srcOrd="0" destOrd="0" presId="urn:microsoft.com/office/officeart/2018/5/layout/IconCircleLabelList"/>
    <dgm:cxn modelId="{F18428C2-1997-4A6E-B7AA-E6316216F0FE}" type="presParOf" srcId="{14D3A059-C5C0-4371-A698-2D54725EBFC3}" destId="{8FA209A2-FC6E-4CF8-A079-7C0016D4B7FC}" srcOrd="1" destOrd="0" presId="urn:microsoft.com/office/officeart/2018/5/layout/IconCircleLabelList"/>
    <dgm:cxn modelId="{D7442F51-3695-4AF3-935E-1B44C293F249}" type="presParOf" srcId="{14D3A059-C5C0-4371-A698-2D54725EBFC3}" destId="{66BE8E56-E2D4-469E-869F-B4BD80779C7C}" srcOrd="2" destOrd="0" presId="urn:microsoft.com/office/officeart/2018/5/layout/IconCircleLabelList"/>
    <dgm:cxn modelId="{63630D1A-E53C-4583-BBEA-1E3DA2D7CA8C}" type="presParOf" srcId="{14D3A059-C5C0-4371-A698-2D54725EBFC3}" destId="{F4C8CD8C-AAFF-473B-92DD-AEC0A1E0537F}" srcOrd="3" destOrd="0" presId="urn:microsoft.com/office/officeart/2018/5/layout/IconCircleLabelList"/>
  </dgm:cxnLst>
  <dgm:bg>
    <a:noFill/>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2C3AC50D-CC2A-4D94-9AD6-D314DB0C1C0D}" type="doc">
      <dgm:prSet loTypeId="urn:microsoft.com/office/officeart/2005/8/layout/arrow5" loCatId="process" qsTypeId="urn:microsoft.com/office/officeart/2005/8/quickstyle/3d7" qsCatId="3D" csTypeId="urn:microsoft.com/office/officeart/2005/8/colors/accent1_2" csCatId="accent1" phldr="1"/>
      <dgm:spPr/>
      <dgm:t>
        <a:bodyPr/>
        <a:lstStyle/>
        <a:p>
          <a:endParaRPr lang="es-ES"/>
        </a:p>
      </dgm:t>
    </dgm:pt>
    <dgm:pt modelId="{56695281-6571-4DED-80EC-2C17A76E7B77}">
      <dgm:prSet phldrT="[Texto]"/>
      <dgm:spPr>
        <a:solidFill>
          <a:srgbClr val="2E2F42"/>
        </a:solidFill>
      </dgm:spPr>
      <dgm:t>
        <a:bodyPr/>
        <a:lstStyle/>
        <a:p>
          <a:r>
            <a:rPr lang="es-ES" b="1" dirty="0">
              <a:solidFill>
                <a:srgbClr val="FFF309"/>
              </a:solidFill>
            </a:rPr>
            <a:t>USABILIDAD</a:t>
          </a:r>
        </a:p>
      </dgm:t>
    </dgm:pt>
    <dgm:pt modelId="{58D9FB3F-50FF-4DD1-957E-E44809824A0D}" type="parTrans" cxnId="{4F096A98-9BFC-41AD-B901-4B5BCB6C8616}">
      <dgm:prSet/>
      <dgm:spPr/>
      <dgm:t>
        <a:bodyPr/>
        <a:lstStyle/>
        <a:p>
          <a:endParaRPr lang="es-ES"/>
        </a:p>
      </dgm:t>
    </dgm:pt>
    <dgm:pt modelId="{FBB28238-1E03-442C-8D88-A1A23E605137}" type="sibTrans" cxnId="{4F096A98-9BFC-41AD-B901-4B5BCB6C8616}">
      <dgm:prSet/>
      <dgm:spPr/>
      <dgm:t>
        <a:bodyPr/>
        <a:lstStyle/>
        <a:p>
          <a:endParaRPr lang="es-ES"/>
        </a:p>
      </dgm:t>
    </dgm:pt>
    <dgm:pt modelId="{0D76F7BB-D15C-475F-95CB-F9CF4EB8A9B4}">
      <dgm:prSet phldrT="[Texto]"/>
      <dgm:spPr>
        <a:solidFill>
          <a:srgbClr val="FFF309"/>
        </a:solidFill>
        <a:ln>
          <a:solidFill>
            <a:srgbClr val="FFFF66"/>
          </a:solidFill>
        </a:ln>
      </dgm:spPr>
      <dgm:t>
        <a:bodyPr/>
        <a:lstStyle/>
        <a:p>
          <a:r>
            <a:rPr lang="es-ES" b="1" dirty="0">
              <a:solidFill>
                <a:srgbClr val="2E2F42"/>
              </a:solidFill>
            </a:rPr>
            <a:t>ACCESIBILIDAD</a:t>
          </a:r>
        </a:p>
      </dgm:t>
    </dgm:pt>
    <dgm:pt modelId="{85ECA661-4957-46F0-885A-F680EAAAEE34}" type="parTrans" cxnId="{2526D0CC-5E4C-4ADB-8659-D9252F33A183}">
      <dgm:prSet/>
      <dgm:spPr/>
      <dgm:t>
        <a:bodyPr/>
        <a:lstStyle/>
        <a:p>
          <a:endParaRPr lang="es-ES"/>
        </a:p>
      </dgm:t>
    </dgm:pt>
    <dgm:pt modelId="{D9F657D9-5761-4EFD-B0E1-0B918D5942A9}" type="sibTrans" cxnId="{2526D0CC-5E4C-4ADB-8659-D9252F33A183}">
      <dgm:prSet/>
      <dgm:spPr/>
      <dgm:t>
        <a:bodyPr/>
        <a:lstStyle/>
        <a:p>
          <a:endParaRPr lang="es-ES"/>
        </a:p>
      </dgm:t>
    </dgm:pt>
    <dgm:pt modelId="{2EE6A9DF-6C06-4420-A584-526EC3EF6054}" type="pres">
      <dgm:prSet presAssocID="{2C3AC50D-CC2A-4D94-9AD6-D314DB0C1C0D}" presName="diagram" presStyleCnt="0">
        <dgm:presLayoutVars>
          <dgm:dir/>
          <dgm:resizeHandles val="exact"/>
        </dgm:presLayoutVars>
      </dgm:prSet>
      <dgm:spPr/>
    </dgm:pt>
    <dgm:pt modelId="{C7A430CF-21C1-4CE8-89B3-C351D65223B7}" type="pres">
      <dgm:prSet presAssocID="{56695281-6571-4DED-80EC-2C17A76E7B77}" presName="arrow" presStyleLbl="node1" presStyleIdx="0" presStyleCnt="2">
        <dgm:presLayoutVars>
          <dgm:bulletEnabled val="1"/>
        </dgm:presLayoutVars>
      </dgm:prSet>
      <dgm:spPr/>
    </dgm:pt>
    <dgm:pt modelId="{E1AA6C57-6EC2-4AE3-BAD2-73D674292D71}" type="pres">
      <dgm:prSet presAssocID="{0D76F7BB-D15C-475F-95CB-F9CF4EB8A9B4}" presName="arrow" presStyleLbl="node1" presStyleIdx="1" presStyleCnt="2">
        <dgm:presLayoutVars>
          <dgm:bulletEnabled val="1"/>
        </dgm:presLayoutVars>
      </dgm:prSet>
      <dgm:spPr/>
    </dgm:pt>
  </dgm:ptLst>
  <dgm:cxnLst>
    <dgm:cxn modelId="{95ED876F-6021-4CD7-952B-6D6516764484}" type="presOf" srcId="{0D76F7BB-D15C-475F-95CB-F9CF4EB8A9B4}" destId="{E1AA6C57-6EC2-4AE3-BAD2-73D674292D71}" srcOrd="0" destOrd="0" presId="urn:microsoft.com/office/officeart/2005/8/layout/arrow5"/>
    <dgm:cxn modelId="{F22BE594-16FD-475C-B1B1-25553BCB4AAF}" type="presOf" srcId="{2C3AC50D-CC2A-4D94-9AD6-D314DB0C1C0D}" destId="{2EE6A9DF-6C06-4420-A584-526EC3EF6054}" srcOrd="0" destOrd="0" presId="urn:microsoft.com/office/officeart/2005/8/layout/arrow5"/>
    <dgm:cxn modelId="{4F096A98-9BFC-41AD-B901-4B5BCB6C8616}" srcId="{2C3AC50D-CC2A-4D94-9AD6-D314DB0C1C0D}" destId="{56695281-6571-4DED-80EC-2C17A76E7B77}" srcOrd="0" destOrd="0" parTransId="{58D9FB3F-50FF-4DD1-957E-E44809824A0D}" sibTransId="{FBB28238-1E03-442C-8D88-A1A23E605137}"/>
    <dgm:cxn modelId="{002F06B4-6620-43F0-8AD8-B5E90D5AFA91}" type="presOf" srcId="{56695281-6571-4DED-80EC-2C17A76E7B77}" destId="{C7A430CF-21C1-4CE8-89B3-C351D65223B7}" srcOrd="0" destOrd="0" presId="urn:microsoft.com/office/officeart/2005/8/layout/arrow5"/>
    <dgm:cxn modelId="{2526D0CC-5E4C-4ADB-8659-D9252F33A183}" srcId="{2C3AC50D-CC2A-4D94-9AD6-D314DB0C1C0D}" destId="{0D76F7BB-D15C-475F-95CB-F9CF4EB8A9B4}" srcOrd="1" destOrd="0" parTransId="{85ECA661-4957-46F0-885A-F680EAAAEE34}" sibTransId="{D9F657D9-5761-4EFD-B0E1-0B918D5942A9}"/>
    <dgm:cxn modelId="{C20BA97B-FAFB-48A5-A92C-7A33CBE52BC4}" type="presParOf" srcId="{2EE6A9DF-6C06-4420-A584-526EC3EF6054}" destId="{C7A430CF-21C1-4CE8-89B3-C351D65223B7}" srcOrd="0" destOrd="0" presId="urn:microsoft.com/office/officeart/2005/8/layout/arrow5"/>
    <dgm:cxn modelId="{44178D88-C956-476A-ACAD-9FF7208C79FA}" type="presParOf" srcId="{2EE6A9DF-6C06-4420-A584-526EC3EF6054}" destId="{E1AA6C57-6EC2-4AE3-BAD2-73D674292D71}" srcOrd="1" destOrd="0" presId="urn:microsoft.com/office/officeart/2005/8/layout/arrow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13F929F-3455-4970-9744-4D181BA07D8A}"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DF0DB1BC-9718-412F-8B02-8AD6DBBC0210}">
      <dgm:prSet/>
      <dgm:spPr/>
      <dgm:t>
        <a:bodyPr/>
        <a:lstStyle/>
        <a:p>
          <a:r>
            <a:rPr kumimoji="1" lang="es-ES" dirty="0">
              <a:latin typeface="Helvetica" panose="020B0604020202020204" pitchFamily="34" charset="0"/>
              <a:cs typeface="Helvetica" panose="020B0604020202020204" pitchFamily="34" charset="0"/>
            </a:rPr>
            <a:t>Fácil de utilizar: Realiza la tarea para la que se usa.</a:t>
          </a:r>
          <a:endParaRPr lang="en-US" dirty="0">
            <a:latin typeface="Helvetica" panose="020B0604020202020204" pitchFamily="34" charset="0"/>
            <a:cs typeface="Helvetica" panose="020B0604020202020204" pitchFamily="34" charset="0"/>
          </a:endParaRPr>
        </a:p>
      </dgm:t>
    </dgm:pt>
    <dgm:pt modelId="{59A9A88D-37CA-43AE-8F62-CAC6835B2D26}" type="parTrans" cxnId="{6DFEDBDC-2B22-4E58-B6A4-22C634E26651}">
      <dgm:prSet/>
      <dgm:spPr/>
      <dgm:t>
        <a:bodyPr/>
        <a:lstStyle/>
        <a:p>
          <a:endParaRPr lang="en-US"/>
        </a:p>
      </dgm:t>
    </dgm:pt>
    <dgm:pt modelId="{688E1D2E-D235-49A9-8121-AB03032D1B9E}" type="sibTrans" cxnId="{6DFEDBDC-2B22-4E58-B6A4-22C634E26651}">
      <dgm:prSet/>
      <dgm:spPr/>
      <dgm:t>
        <a:bodyPr/>
        <a:lstStyle/>
        <a:p>
          <a:endParaRPr lang="en-US"/>
        </a:p>
      </dgm:t>
    </dgm:pt>
    <dgm:pt modelId="{54FB818D-4B57-4F37-94DF-2DACCBC73987}">
      <dgm:prSet/>
      <dgm:spPr/>
      <dgm:t>
        <a:bodyPr/>
        <a:lstStyle/>
        <a:p>
          <a:r>
            <a:rPr kumimoji="1" lang="es-ES" dirty="0">
              <a:latin typeface="Helvetica" panose="020B0604020202020204" pitchFamily="34" charset="0"/>
              <a:cs typeface="Helvetica" panose="020B0604020202020204" pitchFamily="34" charset="0"/>
            </a:rPr>
            <a:t>Fácil de aprender: Permite realizar las tareas rápidamente y sin errores.</a:t>
          </a:r>
          <a:endParaRPr lang="en-US" dirty="0">
            <a:latin typeface="Helvetica" panose="020B0604020202020204" pitchFamily="34" charset="0"/>
            <a:cs typeface="Helvetica" panose="020B0604020202020204" pitchFamily="34" charset="0"/>
          </a:endParaRPr>
        </a:p>
      </dgm:t>
    </dgm:pt>
    <dgm:pt modelId="{448B3379-E0A8-443C-B18C-84ECA4B0C3B1}" type="parTrans" cxnId="{C691A6DE-C9A5-47E4-B3F2-F94EB99EFBCA}">
      <dgm:prSet/>
      <dgm:spPr/>
      <dgm:t>
        <a:bodyPr/>
        <a:lstStyle/>
        <a:p>
          <a:endParaRPr lang="en-US"/>
        </a:p>
      </dgm:t>
    </dgm:pt>
    <dgm:pt modelId="{8BBD4841-CE2E-4D46-BE0C-C5208AC4D35A}" type="sibTrans" cxnId="{C691A6DE-C9A5-47E4-B3F2-F94EB99EFBCA}">
      <dgm:prSet/>
      <dgm:spPr/>
      <dgm:t>
        <a:bodyPr/>
        <a:lstStyle/>
        <a:p>
          <a:endParaRPr lang="en-US"/>
        </a:p>
      </dgm:t>
    </dgm:pt>
    <dgm:pt modelId="{598733AC-8584-429A-987D-CFAF51612097}">
      <dgm:prSet/>
      <dgm:spPr/>
      <dgm:t>
        <a:bodyPr/>
        <a:lstStyle/>
        <a:p>
          <a:r>
            <a:rPr kumimoji="1" lang="es-ES" dirty="0">
              <a:latin typeface="Helvetica" panose="020B0604020202020204" pitchFamily="34" charset="0"/>
              <a:cs typeface="Helvetica" panose="020B0604020202020204" pitchFamily="34" charset="0"/>
            </a:rPr>
            <a:t>Permite al usuario centrarse en su tarea, no en la aplicación.</a:t>
          </a:r>
          <a:endParaRPr lang="en-US" dirty="0">
            <a:latin typeface="Helvetica" panose="020B0604020202020204" pitchFamily="34" charset="0"/>
            <a:cs typeface="Helvetica" panose="020B0604020202020204" pitchFamily="34" charset="0"/>
          </a:endParaRPr>
        </a:p>
      </dgm:t>
    </dgm:pt>
    <dgm:pt modelId="{F30DB19B-17FE-4212-B177-491008611FAD}" type="parTrans" cxnId="{27B60BD9-8AA3-4F04-A6D0-ECC0A5D15312}">
      <dgm:prSet/>
      <dgm:spPr/>
      <dgm:t>
        <a:bodyPr/>
        <a:lstStyle/>
        <a:p>
          <a:endParaRPr lang="en-US"/>
        </a:p>
      </dgm:t>
    </dgm:pt>
    <dgm:pt modelId="{384E3BBA-7EA2-404C-9EAA-3832B2DC6129}" type="sibTrans" cxnId="{27B60BD9-8AA3-4F04-A6D0-ECC0A5D15312}">
      <dgm:prSet/>
      <dgm:spPr/>
      <dgm:t>
        <a:bodyPr/>
        <a:lstStyle/>
        <a:p>
          <a:endParaRPr lang="en-US"/>
        </a:p>
      </dgm:t>
    </dgm:pt>
    <dgm:pt modelId="{6BA30849-C561-451C-BDEE-8ED0E0C0890F}" type="pres">
      <dgm:prSet presAssocID="{A13F929F-3455-4970-9744-4D181BA07D8A}" presName="root" presStyleCnt="0">
        <dgm:presLayoutVars>
          <dgm:dir/>
          <dgm:resizeHandles val="exact"/>
        </dgm:presLayoutVars>
      </dgm:prSet>
      <dgm:spPr/>
    </dgm:pt>
    <dgm:pt modelId="{F1F776C0-A132-4BCB-9125-853279B2C952}" type="pres">
      <dgm:prSet presAssocID="{DF0DB1BC-9718-412F-8B02-8AD6DBBC0210}" presName="compNode" presStyleCnt="0"/>
      <dgm:spPr/>
    </dgm:pt>
    <dgm:pt modelId="{66CE6D04-D6AF-48A5-9E40-AE137EFB1390}" type="pres">
      <dgm:prSet presAssocID="{DF0DB1BC-9718-412F-8B02-8AD6DBBC0210}" presName="bgRect" presStyleLbl="bgShp" presStyleIdx="0" presStyleCnt="3" custLinFactY="-741" custLinFactNeighborX="-2092" custLinFactNeighborY="-100000"/>
      <dgm:spPr/>
    </dgm:pt>
    <dgm:pt modelId="{272B48F5-5729-476D-852B-DC9714800255}" type="pres">
      <dgm:prSet presAssocID="{DF0DB1BC-9718-412F-8B02-8AD6DBBC0210}"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Lápiz"/>
        </a:ext>
      </dgm:extLst>
    </dgm:pt>
    <dgm:pt modelId="{2FACFCDE-F049-441A-AF9B-BD0114F5DD2C}" type="pres">
      <dgm:prSet presAssocID="{DF0DB1BC-9718-412F-8B02-8AD6DBBC0210}" presName="spaceRect" presStyleCnt="0"/>
      <dgm:spPr/>
    </dgm:pt>
    <dgm:pt modelId="{2375E5EF-AA2E-48E9-A372-44FE6764C373}" type="pres">
      <dgm:prSet presAssocID="{DF0DB1BC-9718-412F-8B02-8AD6DBBC0210}" presName="parTx" presStyleLbl="revTx" presStyleIdx="0" presStyleCnt="3">
        <dgm:presLayoutVars>
          <dgm:chMax val="0"/>
          <dgm:chPref val="0"/>
        </dgm:presLayoutVars>
      </dgm:prSet>
      <dgm:spPr/>
    </dgm:pt>
    <dgm:pt modelId="{AFAA71B8-BBB8-414C-8720-23C64F77AC90}" type="pres">
      <dgm:prSet presAssocID="{688E1D2E-D235-49A9-8121-AB03032D1B9E}" presName="sibTrans" presStyleCnt="0"/>
      <dgm:spPr/>
    </dgm:pt>
    <dgm:pt modelId="{19CAB6EB-03A5-4939-85DD-EA57764E8C24}" type="pres">
      <dgm:prSet presAssocID="{54FB818D-4B57-4F37-94DF-2DACCBC73987}" presName="compNode" presStyleCnt="0"/>
      <dgm:spPr/>
    </dgm:pt>
    <dgm:pt modelId="{217A3371-7BA0-4761-86FD-EF96E55A0D2B}" type="pres">
      <dgm:prSet presAssocID="{54FB818D-4B57-4F37-94DF-2DACCBC73987}" presName="bgRect" presStyleLbl="bgShp" presStyleIdx="1" presStyleCnt="3"/>
      <dgm:spPr/>
    </dgm:pt>
    <dgm:pt modelId="{168583C0-1C29-4806-86F7-A33CD25290BE}" type="pres">
      <dgm:prSet presAssocID="{54FB818D-4B57-4F37-94DF-2DACCBC73987}"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arca de verificación"/>
        </a:ext>
      </dgm:extLst>
    </dgm:pt>
    <dgm:pt modelId="{38197D4A-4276-4687-BD68-D3D54B63F5E9}" type="pres">
      <dgm:prSet presAssocID="{54FB818D-4B57-4F37-94DF-2DACCBC73987}" presName="spaceRect" presStyleCnt="0"/>
      <dgm:spPr/>
    </dgm:pt>
    <dgm:pt modelId="{3A79CEEB-854B-4B59-A9AA-CC8D7B319B60}" type="pres">
      <dgm:prSet presAssocID="{54FB818D-4B57-4F37-94DF-2DACCBC73987}" presName="parTx" presStyleLbl="revTx" presStyleIdx="1" presStyleCnt="3">
        <dgm:presLayoutVars>
          <dgm:chMax val="0"/>
          <dgm:chPref val="0"/>
        </dgm:presLayoutVars>
      </dgm:prSet>
      <dgm:spPr/>
    </dgm:pt>
    <dgm:pt modelId="{1868321E-0984-4EB7-85CA-24C2915A188E}" type="pres">
      <dgm:prSet presAssocID="{8BBD4841-CE2E-4D46-BE0C-C5208AC4D35A}" presName="sibTrans" presStyleCnt="0"/>
      <dgm:spPr/>
    </dgm:pt>
    <dgm:pt modelId="{853F8FB6-C130-4310-B0C1-4E5FD897DE17}" type="pres">
      <dgm:prSet presAssocID="{598733AC-8584-429A-987D-CFAF51612097}" presName="compNode" presStyleCnt="0"/>
      <dgm:spPr/>
    </dgm:pt>
    <dgm:pt modelId="{7C5F6C47-78EB-491A-81C6-4F698CFD87D3}" type="pres">
      <dgm:prSet presAssocID="{598733AC-8584-429A-987D-CFAF51612097}" presName="bgRect" presStyleLbl="bgShp" presStyleIdx="2" presStyleCnt="3"/>
      <dgm:spPr/>
    </dgm:pt>
    <dgm:pt modelId="{D46A36CC-E4D3-4F48-AA06-EC7A25953BEF}" type="pres">
      <dgm:prSet presAssocID="{598733AC-8584-429A-987D-CFAF51612097}"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ortátil"/>
        </a:ext>
      </dgm:extLst>
    </dgm:pt>
    <dgm:pt modelId="{A575D93C-D44F-487F-8051-E3F75CFAAF14}" type="pres">
      <dgm:prSet presAssocID="{598733AC-8584-429A-987D-CFAF51612097}" presName="spaceRect" presStyleCnt="0"/>
      <dgm:spPr/>
    </dgm:pt>
    <dgm:pt modelId="{2E3D154A-F849-441F-8309-C563A9E028BD}" type="pres">
      <dgm:prSet presAssocID="{598733AC-8584-429A-987D-CFAF51612097}" presName="parTx" presStyleLbl="revTx" presStyleIdx="2" presStyleCnt="3">
        <dgm:presLayoutVars>
          <dgm:chMax val="0"/>
          <dgm:chPref val="0"/>
        </dgm:presLayoutVars>
      </dgm:prSet>
      <dgm:spPr/>
    </dgm:pt>
  </dgm:ptLst>
  <dgm:cxnLst>
    <dgm:cxn modelId="{5DC8E623-430C-4A29-92F0-476F2F961C3E}" type="presOf" srcId="{54FB818D-4B57-4F37-94DF-2DACCBC73987}" destId="{3A79CEEB-854B-4B59-A9AA-CC8D7B319B60}" srcOrd="0" destOrd="0" presId="urn:microsoft.com/office/officeart/2018/2/layout/IconVerticalSolidList"/>
    <dgm:cxn modelId="{D4A5F47D-344A-4BFB-A130-8145C1CB5B4A}" type="presOf" srcId="{598733AC-8584-429A-987D-CFAF51612097}" destId="{2E3D154A-F849-441F-8309-C563A9E028BD}" srcOrd="0" destOrd="0" presId="urn:microsoft.com/office/officeart/2018/2/layout/IconVerticalSolidList"/>
    <dgm:cxn modelId="{CE282A8A-B97B-4688-AA27-18D42B574840}" type="presOf" srcId="{DF0DB1BC-9718-412F-8B02-8AD6DBBC0210}" destId="{2375E5EF-AA2E-48E9-A372-44FE6764C373}" srcOrd="0" destOrd="0" presId="urn:microsoft.com/office/officeart/2018/2/layout/IconVerticalSolidList"/>
    <dgm:cxn modelId="{FFC5C1BB-14CA-4EEE-ACA3-DC3D3A94ED68}" type="presOf" srcId="{A13F929F-3455-4970-9744-4D181BA07D8A}" destId="{6BA30849-C561-451C-BDEE-8ED0E0C0890F}" srcOrd="0" destOrd="0" presId="urn:microsoft.com/office/officeart/2018/2/layout/IconVerticalSolidList"/>
    <dgm:cxn modelId="{27B60BD9-8AA3-4F04-A6D0-ECC0A5D15312}" srcId="{A13F929F-3455-4970-9744-4D181BA07D8A}" destId="{598733AC-8584-429A-987D-CFAF51612097}" srcOrd="2" destOrd="0" parTransId="{F30DB19B-17FE-4212-B177-491008611FAD}" sibTransId="{384E3BBA-7EA2-404C-9EAA-3832B2DC6129}"/>
    <dgm:cxn modelId="{6DFEDBDC-2B22-4E58-B6A4-22C634E26651}" srcId="{A13F929F-3455-4970-9744-4D181BA07D8A}" destId="{DF0DB1BC-9718-412F-8B02-8AD6DBBC0210}" srcOrd="0" destOrd="0" parTransId="{59A9A88D-37CA-43AE-8F62-CAC6835B2D26}" sibTransId="{688E1D2E-D235-49A9-8121-AB03032D1B9E}"/>
    <dgm:cxn modelId="{C691A6DE-C9A5-47E4-B3F2-F94EB99EFBCA}" srcId="{A13F929F-3455-4970-9744-4D181BA07D8A}" destId="{54FB818D-4B57-4F37-94DF-2DACCBC73987}" srcOrd="1" destOrd="0" parTransId="{448B3379-E0A8-443C-B18C-84ECA4B0C3B1}" sibTransId="{8BBD4841-CE2E-4D46-BE0C-C5208AC4D35A}"/>
    <dgm:cxn modelId="{8AE9802E-BEA1-471C-99F1-0B400DD3E9DE}" type="presParOf" srcId="{6BA30849-C561-451C-BDEE-8ED0E0C0890F}" destId="{F1F776C0-A132-4BCB-9125-853279B2C952}" srcOrd="0" destOrd="0" presId="urn:microsoft.com/office/officeart/2018/2/layout/IconVerticalSolidList"/>
    <dgm:cxn modelId="{4ACC1AEB-F641-4A60-AC19-5E1588290D8C}" type="presParOf" srcId="{F1F776C0-A132-4BCB-9125-853279B2C952}" destId="{66CE6D04-D6AF-48A5-9E40-AE137EFB1390}" srcOrd="0" destOrd="0" presId="urn:microsoft.com/office/officeart/2018/2/layout/IconVerticalSolidList"/>
    <dgm:cxn modelId="{3A3A5111-CA89-4FBE-B181-EB39CBED2539}" type="presParOf" srcId="{F1F776C0-A132-4BCB-9125-853279B2C952}" destId="{272B48F5-5729-476D-852B-DC9714800255}" srcOrd="1" destOrd="0" presId="urn:microsoft.com/office/officeart/2018/2/layout/IconVerticalSolidList"/>
    <dgm:cxn modelId="{1EF6A98B-D6AF-4362-9F6F-D28EE9CEA894}" type="presParOf" srcId="{F1F776C0-A132-4BCB-9125-853279B2C952}" destId="{2FACFCDE-F049-441A-AF9B-BD0114F5DD2C}" srcOrd="2" destOrd="0" presId="urn:microsoft.com/office/officeart/2018/2/layout/IconVerticalSolidList"/>
    <dgm:cxn modelId="{D0FE3263-BD64-4FD4-B346-5DE42FF67436}" type="presParOf" srcId="{F1F776C0-A132-4BCB-9125-853279B2C952}" destId="{2375E5EF-AA2E-48E9-A372-44FE6764C373}" srcOrd="3" destOrd="0" presId="urn:microsoft.com/office/officeart/2018/2/layout/IconVerticalSolidList"/>
    <dgm:cxn modelId="{F87D3957-34A0-4019-8B85-1AA504494BBF}" type="presParOf" srcId="{6BA30849-C561-451C-BDEE-8ED0E0C0890F}" destId="{AFAA71B8-BBB8-414C-8720-23C64F77AC90}" srcOrd="1" destOrd="0" presId="urn:microsoft.com/office/officeart/2018/2/layout/IconVerticalSolidList"/>
    <dgm:cxn modelId="{82B59CB4-F4EE-4F66-8962-3650E9A9D918}" type="presParOf" srcId="{6BA30849-C561-451C-BDEE-8ED0E0C0890F}" destId="{19CAB6EB-03A5-4939-85DD-EA57764E8C24}" srcOrd="2" destOrd="0" presId="urn:microsoft.com/office/officeart/2018/2/layout/IconVerticalSolidList"/>
    <dgm:cxn modelId="{2837874D-D189-42B9-AA59-C21E21CF2074}" type="presParOf" srcId="{19CAB6EB-03A5-4939-85DD-EA57764E8C24}" destId="{217A3371-7BA0-4761-86FD-EF96E55A0D2B}" srcOrd="0" destOrd="0" presId="urn:microsoft.com/office/officeart/2018/2/layout/IconVerticalSolidList"/>
    <dgm:cxn modelId="{A2895F4B-0E6C-4E0C-8DDA-926F21C592FE}" type="presParOf" srcId="{19CAB6EB-03A5-4939-85DD-EA57764E8C24}" destId="{168583C0-1C29-4806-86F7-A33CD25290BE}" srcOrd="1" destOrd="0" presId="urn:microsoft.com/office/officeart/2018/2/layout/IconVerticalSolidList"/>
    <dgm:cxn modelId="{93E825F9-2D10-4DC5-83C9-AD9D93873E1E}" type="presParOf" srcId="{19CAB6EB-03A5-4939-85DD-EA57764E8C24}" destId="{38197D4A-4276-4687-BD68-D3D54B63F5E9}" srcOrd="2" destOrd="0" presId="urn:microsoft.com/office/officeart/2018/2/layout/IconVerticalSolidList"/>
    <dgm:cxn modelId="{E3F60580-8594-4E7F-8F4E-BF5FFC7709DE}" type="presParOf" srcId="{19CAB6EB-03A5-4939-85DD-EA57764E8C24}" destId="{3A79CEEB-854B-4B59-A9AA-CC8D7B319B60}" srcOrd="3" destOrd="0" presId="urn:microsoft.com/office/officeart/2018/2/layout/IconVerticalSolidList"/>
    <dgm:cxn modelId="{4F653957-2504-4F35-9A29-430A75C486F8}" type="presParOf" srcId="{6BA30849-C561-451C-BDEE-8ED0E0C0890F}" destId="{1868321E-0984-4EB7-85CA-24C2915A188E}" srcOrd="3" destOrd="0" presId="urn:microsoft.com/office/officeart/2018/2/layout/IconVerticalSolidList"/>
    <dgm:cxn modelId="{EB031593-B857-4BF3-B95B-2C3F38DE931B}" type="presParOf" srcId="{6BA30849-C561-451C-BDEE-8ED0E0C0890F}" destId="{853F8FB6-C130-4310-B0C1-4E5FD897DE17}" srcOrd="4" destOrd="0" presId="urn:microsoft.com/office/officeart/2018/2/layout/IconVerticalSolidList"/>
    <dgm:cxn modelId="{50C7F3B3-DC66-455F-A410-D5EE157108BC}" type="presParOf" srcId="{853F8FB6-C130-4310-B0C1-4E5FD897DE17}" destId="{7C5F6C47-78EB-491A-81C6-4F698CFD87D3}" srcOrd="0" destOrd="0" presId="urn:microsoft.com/office/officeart/2018/2/layout/IconVerticalSolidList"/>
    <dgm:cxn modelId="{1EDA4862-4CF7-4B44-ACD6-4E83F20E4EFC}" type="presParOf" srcId="{853F8FB6-C130-4310-B0C1-4E5FD897DE17}" destId="{D46A36CC-E4D3-4F48-AA06-EC7A25953BEF}" srcOrd="1" destOrd="0" presId="urn:microsoft.com/office/officeart/2018/2/layout/IconVerticalSolidList"/>
    <dgm:cxn modelId="{02380184-17B6-478D-906B-2188A85A02C8}" type="presParOf" srcId="{853F8FB6-C130-4310-B0C1-4E5FD897DE17}" destId="{A575D93C-D44F-487F-8051-E3F75CFAAF14}" srcOrd="2" destOrd="0" presId="urn:microsoft.com/office/officeart/2018/2/layout/IconVerticalSolidList"/>
    <dgm:cxn modelId="{80667DF2-7167-4733-934C-EED3EDEE1E8E}" type="presParOf" srcId="{853F8FB6-C130-4310-B0C1-4E5FD897DE17}" destId="{2E3D154A-F849-441F-8309-C563A9E028BD}"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96865C0-D2B9-4A49-B044-D2F06EBB9B02}">
      <dsp:nvSpPr>
        <dsp:cNvPr id="0" name=""/>
        <dsp:cNvSpPr/>
      </dsp:nvSpPr>
      <dsp:spPr>
        <a:xfrm>
          <a:off x="754817" y="886660"/>
          <a:ext cx="2161687" cy="2161687"/>
        </a:xfrm>
        <a:prstGeom prst="ellipse">
          <a:avLst/>
        </a:prstGeom>
        <a:solidFill>
          <a:schemeClr val="lt1"/>
        </a:solidFill>
        <a:ln w="12700" cap="flat" cmpd="sng" algn="ctr">
          <a:solidFill>
            <a:schemeClr val="accent1"/>
          </a:solidFill>
          <a:prstDash val="solid"/>
          <a:miter lim="800000"/>
        </a:ln>
        <a:effectLst/>
      </dsp:spPr>
      <dsp:style>
        <a:lnRef idx="2">
          <a:schemeClr val="accent1"/>
        </a:lnRef>
        <a:fillRef idx="1">
          <a:schemeClr val="lt1"/>
        </a:fillRef>
        <a:effectRef idx="0">
          <a:schemeClr val="accent1"/>
        </a:effectRef>
        <a:fontRef idx="minor">
          <a:schemeClr val="dk1"/>
        </a:fontRef>
      </dsp:style>
    </dsp:sp>
    <dsp:sp modelId="{CF2DBC4E-E404-4E21-8146-EA936FD8C880}">
      <dsp:nvSpPr>
        <dsp:cNvPr id="0" name=""/>
        <dsp:cNvSpPr/>
      </dsp:nvSpPr>
      <dsp:spPr>
        <a:xfrm>
          <a:off x="1205865" y="1357479"/>
          <a:ext cx="1240312" cy="124031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46657689-6F35-4650-A99B-799138696007}">
      <dsp:nvSpPr>
        <dsp:cNvPr id="0" name=""/>
        <dsp:cNvSpPr/>
      </dsp:nvSpPr>
      <dsp:spPr>
        <a:xfrm>
          <a:off x="393503" y="3233708"/>
          <a:ext cx="3543750" cy="3966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44550">
            <a:lnSpc>
              <a:spcPct val="100000"/>
            </a:lnSpc>
            <a:spcBef>
              <a:spcPct val="0"/>
            </a:spcBef>
            <a:spcAft>
              <a:spcPct val="35000"/>
            </a:spcAft>
            <a:buNone/>
            <a:defRPr cap="all"/>
          </a:pPr>
          <a:r>
            <a:rPr lang="es-ES" sz="1900" kern="1200" dirty="0">
              <a:latin typeface="+mn-lt"/>
            </a:rPr>
            <a:t>Intelectualmente </a:t>
          </a:r>
          <a:r>
            <a:rPr lang="es-ES" sz="1900" kern="1200" dirty="0">
              <a:latin typeface="Helvetica" panose="020B0604020202020204" pitchFamily="34" charset="0"/>
              <a:cs typeface="Helvetica" panose="020B0604020202020204" pitchFamily="34" charset="0"/>
            </a:rPr>
            <a:t>pensamos</a:t>
          </a:r>
          <a:r>
            <a:rPr lang="es-ES" sz="1900" kern="1200" dirty="0">
              <a:latin typeface="+mn-lt"/>
            </a:rPr>
            <a:t> que </a:t>
          </a:r>
          <a:r>
            <a:rPr lang="es-ES" sz="1900" b="1" kern="1200" dirty="0">
              <a:latin typeface="+mn-lt"/>
            </a:rPr>
            <a:t>interactuar con una interfaz es mover un puntero</a:t>
          </a:r>
          <a:r>
            <a:rPr lang="es-ES" sz="1900" kern="1200" dirty="0">
              <a:latin typeface="+mn-lt"/>
            </a:rPr>
            <a:t>, escribir, o tocar la pantalla, pero </a:t>
          </a:r>
          <a:r>
            <a:rPr lang="es-ES" sz="1900" b="1" kern="1200" dirty="0">
              <a:latin typeface="+mn-lt"/>
            </a:rPr>
            <a:t>la interacción comienza mucho antes</a:t>
          </a:r>
          <a:r>
            <a:rPr lang="es-ES" sz="1900" kern="1200" dirty="0">
              <a:latin typeface="+mn-lt"/>
            </a:rPr>
            <a:t> de que la toquemos físicamente y esta primera impresión supone una </a:t>
          </a:r>
          <a:r>
            <a:rPr lang="es-ES" sz="1900" b="1" kern="1200" dirty="0">
              <a:latin typeface="+mn-lt"/>
            </a:rPr>
            <a:t>parte</a:t>
          </a:r>
          <a:r>
            <a:rPr lang="es-ES" sz="1900" kern="1200" dirty="0">
              <a:latin typeface="+mn-lt"/>
            </a:rPr>
            <a:t> </a:t>
          </a:r>
          <a:r>
            <a:rPr lang="es-ES" sz="1900" b="1" kern="1200" dirty="0">
              <a:latin typeface="+mn-lt"/>
            </a:rPr>
            <a:t>importante</a:t>
          </a:r>
          <a:r>
            <a:rPr lang="es-ES" sz="1900" kern="1200" dirty="0">
              <a:latin typeface="+mn-lt"/>
            </a:rPr>
            <a:t> de la </a:t>
          </a:r>
          <a:r>
            <a:rPr lang="es-ES" sz="1900" b="1" kern="1200" dirty="0">
              <a:latin typeface="+mn-lt"/>
            </a:rPr>
            <a:t>ACEPTACIÓN </a:t>
          </a:r>
          <a:r>
            <a:rPr lang="es-ES" sz="1900" kern="1200" dirty="0">
              <a:latin typeface="+mn-lt"/>
            </a:rPr>
            <a:t>o del </a:t>
          </a:r>
          <a:r>
            <a:rPr lang="es-ES" sz="1900" b="1" kern="1200" dirty="0">
              <a:latin typeface="+mn-lt"/>
            </a:rPr>
            <a:t>RECHAZO</a:t>
          </a:r>
          <a:r>
            <a:rPr lang="es-ES" sz="1900" kern="1200" dirty="0">
              <a:latin typeface="+mn-lt"/>
            </a:rPr>
            <a:t> a la misma. </a:t>
          </a:r>
          <a:endParaRPr lang="en-US" sz="1900" kern="1200" dirty="0">
            <a:latin typeface="+mn-lt"/>
          </a:endParaRPr>
        </a:p>
      </dsp:txBody>
      <dsp:txXfrm>
        <a:off x="393503" y="3233708"/>
        <a:ext cx="3543750" cy="396629"/>
      </dsp:txXfrm>
    </dsp:sp>
    <dsp:sp modelId="{FBBB7F2B-6023-44D3-94DB-54354D110BF1}">
      <dsp:nvSpPr>
        <dsp:cNvPr id="0" name=""/>
        <dsp:cNvSpPr/>
      </dsp:nvSpPr>
      <dsp:spPr>
        <a:xfrm>
          <a:off x="5045614" y="860867"/>
          <a:ext cx="2161687" cy="2161687"/>
        </a:xfrm>
        <a:prstGeom prst="ellipse">
          <a:avLst/>
        </a:prstGeom>
        <a:solidFill>
          <a:schemeClr val="lt1"/>
        </a:solidFill>
        <a:ln w="12700" cap="flat" cmpd="sng" algn="ctr">
          <a:solidFill>
            <a:schemeClr val="accent1"/>
          </a:solidFill>
          <a:prstDash val="solid"/>
          <a:miter lim="800000"/>
        </a:ln>
        <a:effectLst/>
      </dsp:spPr>
      <dsp:style>
        <a:lnRef idx="2">
          <a:schemeClr val="accent1"/>
        </a:lnRef>
        <a:fillRef idx="1">
          <a:schemeClr val="lt1"/>
        </a:fillRef>
        <a:effectRef idx="0">
          <a:schemeClr val="accent1"/>
        </a:effectRef>
        <a:fontRef idx="minor">
          <a:schemeClr val="dk1"/>
        </a:fontRef>
      </dsp:style>
    </dsp:sp>
    <dsp:sp modelId="{5EB8C8D3-994E-4670-A872-763A134F6099}">
      <dsp:nvSpPr>
        <dsp:cNvPr id="0" name=""/>
        <dsp:cNvSpPr/>
      </dsp:nvSpPr>
      <dsp:spPr>
        <a:xfrm>
          <a:off x="5506305" y="1321546"/>
          <a:ext cx="1240312" cy="1240312"/>
        </a:xfrm>
        <a:prstGeom prst="rect">
          <a:avLst/>
        </a:prstGeom>
        <a:blipFill rotWithShape="1">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4CF38C0B-3403-4759-B3FE-C874E3032A30}">
      <dsp:nvSpPr>
        <dsp:cNvPr id="0" name=""/>
        <dsp:cNvSpPr/>
      </dsp:nvSpPr>
      <dsp:spPr>
        <a:xfrm>
          <a:off x="4348576" y="3219920"/>
          <a:ext cx="3543750" cy="8200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defRPr cap="all"/>
          </a:pPr>
          <a:r>
            <a:rPr lang="es-ES" sz="1800" kern="1200" cap="all" dirty="0">
              <a:latin typeface="Source Sans Pro"/>
              <a:ea typeface="+mn-ea"/>
              <a:cs typeface="+mn-cs"/>
            </a:rPr>
            <a:t>Esta percepción habitualmente entra por la </a:t>
          </a:r>
          <a:r>
            <a:rPr lang="es-ES" sz="1800" b="1" kern="1200" cap="all" dirty="0">
              <a:latin typeface="Source Sans Pro"/>
              <a:ea typeface="+mn-ea"/>
              <a:cs typeface="+mn-cs"/>
            </a:rPr>
            <a:t>vista</a:t>
          </a:r>
          <a:r>
            <a:rPr lang="es-ES" sz="1800" kern="1200" cap="all" dirty="0">
              <a:latin typeface="Source Sans Pro"/>
              <a:ea typeface="+mn-ea"/>
              <a:cs typeface="+mn-cs"/>
            </a:rPr>
            <a:t> y se moldea según nuestros gustos personales, nuestra </a:t>
          </a:r>
          <a:r>
            <a:rPr lang="es-ES" sz="1800" b="1" kern="1200" cap="all" dirty="0">
              <a:latin typeface="Source Sans Pro"/>
              <a:ea typeface="+mn-ea"/>
              <a:cs typeface="+mn-cs"/>
            </a:rPr>
            <a:t>historia/experiencia personal</a:t>
          </a:r>
          <a:r>
            <a:rPr lang="es-ES" sz="1800" kern="1200" cap="all" dirty="0">
              <a:latin typeface="Source Sans Pro"/>
              <a:ea typeface="+mn-ea"/>
              <a:cs typeface="+mn-cs"/>
            </a:rPr>
            <a:t>. </a:t>
          </a:r>
          <a:endParaRPr lang="en-US" sz="1800" kern="1200" cap="all" dirty="0">
            <a:latin typeface="Source Sans Pro"/>
            <a:ea typeface="+mn-ea"/>
            <a:cs typeface="+mn-cs"/>
          </a:endParaRPr>
        </a:p>
      </dsp:txBody>
      <dsp:txXfrm>
        <a:off x="4348576" y="3219920"/>
        <a:ext cx="3543750" cy="820075"/>
      </dsp:txXfrm>
    </dsp:sp>
    <dsp:sp modelId="{926E4142-ECF1-4EF6-8264-182B580DC2BA}">
      <dsp:nvSpPr>
        <dsp:cNvPr id="0" name=""/>
        <dsp:cNvSpPr/>
      </dsp:nvSpPr>
      <dsp:spPr>
        <a:xfrm>
          <a:off x="9305975" y="876669"/>
          <a:ext cx="2161687" cy="2161687"/>
        </a:xfrm>
        <a:prstGeom prst="ellipse">
          <a:avLst/>
        </a:prstGeom>
        <a:solidFill>
          <a:schemeClr val="lt1"/>
        </a:solidFill>
        <a:ln w="12700" cap="flat" cmpd="sng" algn="ctr">
          <a:solidFill>
            <a:schemeClr val="accent1"/>
          </a:solidFill>
          <a:prstDash val="solid"/>
          <a:miter lim="800000"/>
        </a:ln>
        <a:effectLst/>
      </dsp:spPr>
      <dsp:style>
        <a:lnRef idx="2">
          <a:schemeClr val="accent1"/>
        </a:lnRef>
        <a:fillRef idx="1">
          <a:schemeClr val="lt1"/>
        </a:fillRef>
        <a:effectRef idx="0">
          <a:schemeClr val="accent1"/>
        </a:effectRef>
        <a:fontRef idx="minor">
          <a:schemeClr val="dk1"/>
        </a:fontRef>
      </dsp:style>
    </dsp:sp>
    <dsp:sp modelId="{8FA209A2-FC6E-4CF8-A079-7C0016D4B7FC}">
      <dsp:nvSpPr>
        <dsp:cNvPr id="0" name=""/>
        <dsp:cNvSpPr/>
      </dsp:nvSpPr>
      <dsp:spPr>
        <a:xfrm>
          <a:off x="9766658" y="1337335"/>
          <a:ext cx="1240312" cy="124031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F4C8CD8C-AAFF-473B-92DD-AEC0A1E0537F}">
      <dsp:nvSpPr>
        <dsp:cNvPr id="0" name=""/>
        <dsp:cNvSpPr/>
      </dsp:nvSpPr>
      <dsp:spPr>
        <a:xfrm>
          <a:off x="8413010" y="3244153"/>
          <a:ext cx="3543750" cy="8200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r" defTabSz="800100">
            <a:lnSpc>
              <a:spcPct val="100000"/>
            </a:lnSpc>
            <a:spcBef>
              <a:spcPct val="0"/>
            </a:spcBef>
            <a:spcAft>
              <a:spcPct val="35000"/>
            </a:spcAft>
            <a:buNone/>
            <a:defRPr cap="all"/>
          </a:pPr>
          <a:r>
            <a:rPr lang="es-ES" sz="1800" kern="1200" cap="all" dirty="0">
              <a:latin typeface="Source Sans Pro"/>
              <a:ea typeface="+mn-ea"/>
              <a:cs typeface="+mn-cs"/>
            </a:rPr>
            <a:t>En contra de lo que podría parecer, existen </a:t>
          </a:r>
          <a:r>
            <a:rPr lang="es-ES" sz="1800" b="1" kern="1200" cap="all" dirty="0">
              <a:latin typeface="Source Sans Pro"/>
              <a:ea typeface="+mn-ea"/>
              <a:cs typeface="+mn-cs"/>
            </a:rPr>
            <a:t>puntos</a:t>
          </a:r>
          <a:r>
            <a:rPr lang="es-ES" sz="1800" kern="1200" cap="all" dirty="0">
              <a:latin typeface="Source Sans Pro"/>
              <a:ea typeface="+mn-ea"/>
              <a:cs typeface="+mn-cs"/>
            </a:rPr>
            <a:t> en </a:t>
          </a:r>
          <a:r>
            <a:rPr lang="es-ES" sz="1800" b="1" kern="1200" cap="all" dirty="0">
              <a:latin typeface="Source Sans Pro"/>
              <a:ea typeface="+mn-ea"/>
              <a:cs typeface="+mn-cs"/>
            </a:rPr>
            <a:t>común</a:t>
          </a:r>
          <a:r>
            <a:rPr lang="es-ES" sz="1800" kern="1200" cap="all" dirty="0">
              <a:latin typeface="Source Sans Pro"/>
              <a:ea typeface="+mn-ea"/>
              <a:cs typeface="+mn-cs"/>
            </a:rPr>
            <a:t> importantes en todo diseño que hacen que la interfaz sea mucho más </a:t>
          </a:r>
          <a:r>
            <a:rPr lang="es-ES" sz="1800" b="1" kern="1200" cap="all" dirty="0">
              <a:latin typeface="Source Sans Pro"/>
              <a:ea typeface="+mn-ea"/>
              <a:cs typeface="+mn-cs"/>
            </a:rPr>
            <a:t>intuitiva</a:t>
          </a:r>
          <a:r>
            <a:rPr lang="es-ES" sz="1800" kern="1200" cap="all" dirty="0">
              <a:latin typeface="Source Sans Pro"/>
              <a:ea typeface="+mn-ea"/>
              <a:cs typeface="+mn-cs"/>
            </a:rPr>
            <a:t> para los usuarios… o justo lo contrario. </a:t>
          </a:r>
          <a:endParaRPr lang="en-US" sz="1800" kern="1200" cap="all" dirty="0">
            <a:latin typeface="Source Sans Pro"/>
            <a:ea typeface="+mn-ea"/>
            <a:cs typeface="+mn-cs"/>
          </a:endParaRPr>
        </a:p>
      </dsp:txBody>
      <dsp:txXfrm>
        <a:off x="8413010" y="3244153"/>
        <a:ext cx="3543750" cy="82007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A430CF-21C1-4CE8-89B3-C351D65223B7}">
      <dsp:nvSpPr>
        <dsp:cNvPr id="0" name=""/>
        <dsp:cNvSpPr/>
      </dsp:nvSpPr>
      <dsp:spPr>
        <a:xfrm rot="16200000">
          <a:off x="651" y="671579"/>
          <a:ext cx="5038590" cy="5038590"/>
        </a:xfrm>
        <a:prstGeom prst="downArrow">
          <a:avLst>
            <a:gd name="adj1" fmla="val 50000"/>
            <a:gd name="adj2" fmla="val 35000"/>
          </a:avLst>
        </a:prstGeom>
        <a:solidFill>
          <a:srgbClr val="2E2F42"/>
        </a:solidFill>
        <a:ln>
          <a:noFill/>
        </a:ln>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txBody>
        <a:bodyPr spcFirstLastPara="0" vert="horz" wrap="square" lIns="291592" tIns="291592" rIns="291592" bIns="291592" numCol="1" spcCol="1270" anchor="ctr" anchorCtr="0">
          <a:noAutofit/>
        </a:bodyPr>
        <a:lstStyle/>
        <a:p>
          <a:pPr marL="0" lvl="0" indent="0" algn="ctr" defTabSz="1822450">
            <a:lnSpc>
              <a:spcPct val="90000"/>
            </a:lnSpc>
            <a:spcBef>
              <a:spcPct val="0"/>
            </a:spcBef>
            <a:spcAft>
              <a:spcPct val="35000"/>
            </a:spcAft>
            <a:buNone/>
          </a:pPr>
          <a:r>
            <a:rPr lang="es-ES" sz="4100" b="1" kern="1200" dirty="0">
              <a:solidFill>
                <a:srgbClr val="FFF309"/>
              </a:solidFill>
            </a:rPr>
            <a:t>USABILIDAD</a:t>
          </a:r>
        </a:p>
      </dsp:txBody>
      <dsp:txXfrm rot="5400000">
        <a:off x="651" y="1931226"/>
        <a:ext cx="4156837" cy="2519295"/>
      </dsp:txXfrm>
    </dsp:sp>
    <dsp:sp modelId="{E1AA6C57-6EC2-4AE3-BAD2-73D674292D71}">
      <dsp:nvSpPr>
        <dsp:cNvPr id="0" name=""/>
        <dsp:cNvSpPr/>
      </dsp:nvSpPr>
      <dsp:spPr>
        <a:xfrm rot="5400000">
          <a:off x="5352534" y="671579"/>
          <a:ext cx="5038590" cy="5038590"/>
        </a:xfrm>
        <a:prstGeom prst="downArrow">
          <a:avLst>
            <a:gd name="adj1" fmla="val 50000"/>
            <a:gd name="adj2" fmla="val 35000"/>
          </a:avLst>
        </a:prstGeom>
        <a:solidFill>
          <a:srgbClr val="FFF309"/>
        </a:solidFill>
        <a:ln>
          <a:solidFill>
            <a:srgbClr val="FFFF66"/>
          </a:solidFill>
        </a:ln>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txBody>
        <a:bodyPr spcFirstLastPara="0" vert="horz" wrap="square" lIns="291592" tIns="291592" rIns="291592" bIns="291592" numCol="1" spcCol="1270" anchor="ctr" anchorCtr="0">
          <a:noAutofit/>
        </a:bodyPr>
        <a:lstStyle/>
        <a:p>
          <a:pPr marL="0" lvl="0" indent="0" algn="ctr" defTabSz="1822450">
            <a:lnSpc>
              <a:spcPct val="90000"/>
            </a:lnSpc>
            <a:spcBef>
              <a:spcPct val="0"/>
            </a:spcBef>
            <a:spcAft>
              <a:spcPct val="35000"/>
            </a:spcAft>
            <a:buNone/>
          </a:pPr>
          <a:r>
            <a:rPr lang="es-ES" sz="4100" b="1" kern="1200" dirty="0">
              <a:solidFill>
                <a:srgbClr val="2E2F42"/>
              </a:solidFill>
            </a:rPr>
            <a:t>ACCESIBILIDAD</a:t>
          </a:r>
        </a:p>
      </dsp:txBody>
      <dsp:txXfrm rot="-5400000">
        <a:off x="6234287" y="1931227"/>
        <a:ext cx="4156837" cy="251929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CE6D04-D6AF-48A5-9E40-AE137EFB1390}">
      <dsp:nvSpPr>
        <dsp:cNvPr id="0" name=""/>
        <dsp:cNvSpPr/>
      </dsp:nvSpPr>
      <dsp:spPr>
        <a:xfrm>
          <a:off x="0" y="0"/>
          <a:ext cx="6373813" cy="164515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72B48F5-5729-476D-852B-DC9714800255}">
      <dsp:nvSpPr>
        <dsp:cNvPr id="0" name=""/>
        <dsp:cNvSpPr/>
      </dsp:nvSpPr>
      <dsp:spPr>
        <a:xfrm>
          <a:off x="497659" y="370863"/>
          <a:ext cx="904835" cy="90483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375E5EF-AA2E-48E9-A372-44FE6764C373}">
      <dsp:nvSpPr>
        <dsp:cNvPr id="0" name=""/>
        <dsp:cNvSpPr/>
      </dsp:nvSpPr>
      <dsp:spPr>
        <a:xfrm>
          <a:off x="1900154" y="703"/>
          <a:ext cx="4473659" cy="16451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4112" tIns="174112" rIns="174112" bIns="174112" numCol="1" spcCol="1270" anchor="ctr" anchorCtr="0">
          <a:noAutofit/>
        </a:bodyPr>
        <a:lstStyle/>
        <a:p>
          <a:pPr marL="0" lvl="0" indent="0" algn="l" defTabSz="1111250">
            <a:lnSpc>
              <a:spcPct val="90000"/>
            </a:lnSpc>
            <a:spcBef>
              <a:spcPct val="0"/>
            </a:spcBef>
            <a:spcAft>
              <a:spcPct val="35000"/>
            </a:spcAft>
            <a:buNone/>
          </a:pPr>
          <a:r>
            <a:rPr kumimoji="1" lang="es-ES" sz="2500" kern="1200" dirty="0">
              <a:latin typeface="Helvetica" panose="020B0604020202020204" pitchFamily="34" charset="0"/>
              <a:cs typeface="Helvetica" panose="020B0604020202020204" pitchFamily="34" charset="0"/>
            </a:rPr>
            <a:t>Fácil de utilizar: Realiza la tarea para la que se usa.</a:t>
          </a:r>
          <a:endParaRPr lang="en-US" sz="2500" kern="1200" dirty="0">
            <a:latin typeface="Helvetica" panose="020B0604020202020204" pitchFamily="34" charset="0"/>
            <a:cs typeface="Helvetica" panose="020B0604020202020204" pitchFamily="34" charset="0"/>
          </a:endParaRPr>
        </a:p>
      </dsp:txBody>
      <dsp:txXfrm>
        <a:off x="1900154" y="703"/>
        <a:ext cx="4473659" cy="1645155"/>
      </dsp:txXfrm>
    </dsp:sp>
    <dsp:sp modelId="{217A3371-7BA0-4761-86FD-EF96E55A0D2B}">
      <dsp:nvSpPr>
        <dsp:cNvPr id="0" name=""/>
        <dsp:cNvSpPr/>
      </dsp:nvSpPr>
      <dsp:spPr>
        <a:xfrm>
          <a:off x="0" y="2057147"/>
          <a:ext cx="6373813" cy="164515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68583C0-1C29-4806-86F7-A33CD25290BE}">
      <dsp:nvSpPr>
        <dsp:cNvPr id="0" name=""/>
        <dsp:cNvSpPr/>
      </dsp:nvSpPr>
      <dsp:spPr>
        <a:xfrm>
          <a:off x="497659" y="2427307"/>
          <a:ext cx="904835" cy="90483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A79CEEB-854B-4B59-A9AA-CC8D7B319B60}">
      <dsp:nvSpPr>
        <dsp:cNvPr id="0" name=""/>
        <dsp:cNvSpPr/>
      </dsp:nvSpPr>
      <dsp:spPr>
        <a:xfrm>
          <a:off x="1900154" y="2057147"/>
          <a:ext cx="4473659" cy="16451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4112" tIns="174112" rIns="174112" bIns="174112" numCol="1" spcCol="1270" anchor="ctr" anchorCtr="0">
          <a:noAutofit/>
        </a:bodyPr>
        <a:lstStyle/>
        <a:p>
          <a:pPr marL="0" lvl="0" indent="0" algn="l" defTabSz="1111250">
            <a:lnSpc>
              <a:spcPct val="90000"/>
            </a:lnSpc>
            <a:spcBef>
              <a:spcPct val="0"/>
            </a:spcBef>
            <a:spcAft>
              <a:spcPct val="35000"/>
            </a:spcAft>
            <a:buNone/>
          </a:pPr>
          <a:r>
            <a:rPr kumimoji="1" lang="es-ES" sz="2500" kern="1200" dirty="0">
              <a:latin typeface="Helvetica" panose="020B0604020202020204" pitchFamily="34" charset="0"/>
              <a:cs typeface="Helvetica" panose="020B0604020202020204" pitchFamily="34" charset="0"/>
            </a:rPr>
            <a:t>Fácil de aprender: Permite realizar las tareas rápidamente y sin errores.</a:t>
          </a:r>
          <a:endParaRPr lang="en-US" sz="2500" kern="1200" dirty="0">
            <a:latin typeface="Helvetica" panose="020B0604020202020204" pitchFamily="34" charset="0"/>
            <a:cs typeface="Helvetica" panose="020B0604020202020204" pitchFamily="34" charset="0"/>
          </a:endParaRPr>
        </a:p>
      </dsp:txBody>
      <dsp:txXfrm>
        <a:off x="1900154" y="2057147"/>
        <a:ext cx="4473659" cy="1645155"/>
      </dsp:txXfrm>
    </dsp:sp>
    <dsp:sp modelId="{7C5F6C47-78EB-491A-81C6-4F698CFD87D3}">
      <dsp:nvSpPr>
        <dsp:cNvPr id="0" name=""/>
        <dsp:cNvSpPr/>
      </dsp:nvSpPr>
      <dsp:spPr>
        <a:xfrm>
          <a:off x="0" y="4113591"/>
          <a:ext cx="6373813" cy="164515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46A36CC-E4D3-4F48-AA06-EC7A25953BEF}">
      <dsp:nvSpPr>
        <dsp:cNvPr id="0" name=""/>
        <dsp:cNvSpPr/>
      </dsp:nvSpPr>
      <dsp:spPr>
        <a:xfrm>
          <a:off x="497659" y="4483751"/>
          <a:ext cx="904835" cy="90483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E3D154A-F849-441F-8309-C563A9E028BD}">
      <dsp:nvSpPr>
        <dsp:cNvPr id="0" name=""/>
        <dsp:cNvSpPr/>
      </dsp:nvSpPr>
      <dsp:spPr>
        <a:xfrm>
          <a:off x="1900154" y="4113591"/>
          <a:ext cx="4473659" cy="16451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4112" tIns="174112" rIns="174112" bIns="174112" numCol="1" spcCol="1270" anchor="ctr" anchorCtr="0">
          <a:noAutofit/>
        </a:bodyPr>
        <a:lstStyle/>
        <a:p>
          <a:pPr marL="0" lvl="0" indent="0" algn="l" defTabSz="1111250">
            <a:lnSpc>
              <a:spcPct val="90000"/>
            </a:lnSpc>
            <a:spcBef>
              <a:spcPct val="0"/>
            </a:spcBef>
            <a:spcAft>
              <a:spcPct val="35000"/>
            </a:spcAft>
            <a:buNone/>
          </a:pPr>
          <a:r>
            <a:rPr kumimoji="1" lang="es-ES" sz="2500" kern="1200" dirty="0">
              <a:latin typeface="Helvetica" panose="020B0604020202020204" pitchFamily="34" charset="0"/>
              <a:cs typeface="Helvetica" panose="020B0604020202020204" pitchFamily="34" charset="0"/>
            </a:rPr>
            <a:t>Permite al usuario centrarse en su tarea, no en la aplicación.</a:t>
          </a:r>
          <a:endParaRPr lang="en-US" sz="2500" kern="1200" dirty="0">
            <a:latin typeface="Helvetica" panose="020B0604020202020204" pitchFamily="34" charset="0"/>
            <a:cs typeface="Helvetica" panose="020B0604020202020204" pitchFamily="34" charset="0"/>
          </a:endParaRPr>
        </a:p>
      </dsp:txBody>
      <dsp:txXfrm>
        <a:off x="1900154" y="4113591"/>
        <a:ext cx="4473659" cy="1645155"/>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arrow5">
  <dgm:title val=""/>
  <dgm:desc val=""/>
  <dgm:catLst>
    <dgm:cat type="relationship" pri="6000"/>
    <dgm:cat type="process" pri="31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ch" ptType="node" func="cnt" op="equ" val="2">
        <dgm:choose name="Name2">
          <dgm:if name="Name3" func="var" arg="dir" op="equ" val="norm">
            <dgm:alg type="cycle">
              <dgm:param type="rotPath" val="alongPath"/>
              <dgm:param type="stAng" val="270"/>
            </dgm:alg>
          </dgm:if>
          <dgm:else name="Name4">
            <dgm:alg type="cycle">
              <dgm:param type="rotPath" val="alongPath"/>
              <dgm:param type="stAng" val="90"/>
              <dgm:param type="spanAng" val="-360"/>
            </dgm:alg>
          </dgm:else>
        </dgm:choose>
      </dgm:if>
      <dgm:else name="Name5">
        <dgm:choose name="Name6">
          <dgm:if name="Name7" func="var" arg="dir" op="equ" val="norm">
            <dgm:alg type="cycle">
              <dgm:param type="rotPath" val="alongPath"/>
            </dgm:alg>
          </dgm:if>
          <dgm:else name="Name8">
            <dgm:alg type="cycle">
              <dgm:param type="rotPath" val="alongPath"/>
              <dgm:param type="spanAng" val="-360"/>
            </dgm:alg>
          </dgm:else>
        </dgm:choose>
      </dgm:else>
    </dgm:choose>
    <dgm:shape xmlns:r="http://schemas.openxmlformats.org/officeDocument/2006/relationships" r:blip="">
      <dgm:adjLst/>
    </dgm:shape>
    <dgm:presOf/>
    <dgm:choose name="Name9">
      <dgm:if name="Name10" axis="ch" ptType="node" func="cnt" op="lte" val="2">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 type="diam" refType="w" refFor="ch" refPtType="node" op="equ" fact="1.1"/>
        </dgm:constrLst>
      </dgm:if>
      <dgm:if name="Name11" axis="ch" ptType="node" func="cnt" op="equ" val="5">
        <dgm:constrLst>
          <dgm:constr type="primFontSz" for="ch" ptType="node" op="equ" val="65"/>
          <dgm:constr type="w" for="ch" ptType="node" refType="w"/>
          <dgm:constr type="h" for="ch" ptType="node" refType="w" refFor="ch" refPtType="node" op="equ"/>
          <dgm:constr type="sibSp" refType="w" refFor="ch" refPtType="node" fact="-0.2"/>
          <dgm:constr type="sibSp" refType="h" op="lte" fact="0.1"/>
        </dgm:constrLst>
      </dgm:if>
      <dgm:if name="Name12" axis="ch" ptType="node" func="cnt" op="equ" val="6">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if name="Name13" axis="ch" ptType="node" func="cnt" op="equ" val="7">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if name="Name14" axis="ch" ptType="node" func="cnt" op="equ" val="8">
        <dgm:constrLst>
          <dgm:constr type="primFontSz" for="ch" ptType="node" op="equ" val="65"/>
          <dgm:constr type="w" for="ch" ptType="node" refType="w"/>
          <dgm:constr type="h" for="ch" ptType="node" refType="w" refFor="ch" refPtType="node" op="equ"/>
          <dgm:constr type="sibSp"/>
          <dgm:constr type="sibSp" refType="h" op="lte" fact="0.1"/>
        </dgm:constrLst>
      </dgm:if>
      <dgm:if name="Name15" axis="ch" ptType="node" func="cnt" op="gte" val="9">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else name="Name16">
        <dgm:constrLst>
          <dgm:constr type="primFontSz" for="ch" ptType="node" op="equ" val="65"/>
          <dgm:constr type="w" for="ch" ptType="node" refType="w"/>
          <dgm:constr type="h" for="ch" ptType="node" refType="w" refFor="ch" refPtType="node" op="equ"/>
          <dgm:constr type="sibSp" refType="w" refFor="ch" refPtType="node" fact="-0.35"/>
        </dgm:constrLst>
      </dgm:else>
    </dgm:choose>
    <dgm:ruleLst/>
    <dgm:forEach name="Name17" axis="ch" ptType="node">
      <dgm:layoutNode name="arrow">
        <dgm:varLst>
          <dgm:bulletEnabled val="1"/>
        </dgm:varLst>
        <dgm:alg type="tx"/>
        <dgm:shape xmlns:r="http://schemas.openxmlformats.org/officeDocument/2006/relationships" type="downArrow" r:blip="">
          <dgm:adjLst>
            <dgm:adj idx="2" val="0.35"/>
          </dgm:adjLst>
        </dgm:shape>
        <dgm:presOf axis="desOrSelf" ptType="node"/>
        <dgm:constrLst/>
        <dgm:ruleLst>
          <dgm:rule type="primFontSz" val="5" fact="NaN" max="NaN"/>
        </dgm:ruleLst>
      </dgm:layoutNode>
    </dgm:forEach>
  </dgm:layoutNode>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7">
  <dgm:title val=""/>
  <dgm:desc val=""/>
  <dgm:catLst>
    <dgm:cat type="3D" pri="11700"/>
  </dgm:catLst>
  <dgm:scene3d>
    <a:camera prst="perspectiveLeft" zoom="91000"/>
    <a:lightRig rig="threePt" dir="t">
      <a:rot lat="0" lon="0" rev="20640000"/>
    </a:lightRig>
  </dgm:scene3d>
  <dgm:styleLbl name="node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lnNod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vennNode1">
    <dgm:scene3d>
      <a:camera prst="orthographicFront"/>
      <a:lightRig rig="threePt" dir="t"/>
    </dgm:scene3d>
    <dgm:sp3d extrusionH="50600" prstMaterial="clear">
      <a:bevelT w="101600" h="80600" prst="relaxedInset"/>
      <a:bevelB w="80600" h="80600" prst="relaxedInset"/>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50600" prstMaterial="metal">
      <a:bevelT w="101600" h="80600" prst="relaxedInset"/>
      <a:bevelB w="80600" h="80600" prst="relaxedInset"/>
    </dgm:sp3d>
    <dgm:txPr/>
    <dgm:style>
      <a:lnRef idx="1">
        <a:scrgbClr r="0" g="0" b="0"/>
      </a:lnRef>
      <a:fillRef idx="1">
        <a:scrgbClr r="0" g="0" b="0"/>
      </a:fillRef>
      <a:effectRef idx="1">
        <a:scrgbClr r="0" g="0" b="0"/>
      </a:effectRef>
      <a:fontRef idx="minor">
        <a:schemeClr val="dk1"/>
      </a:fontRef>
    </dgm:style>
  </dgm:styleLbl>
  <dgm:styleLbl name="node1">
    <dgm:scene3d>
      <a:camera prst="orthographicFront"/>
      <a:lightRig rig="threePt" dir="t"/>
    </dgm:scene3d>
    <dgm:sp3d extrusionH="50600" prstMaterial="metal">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fgImgPlace1">
    <dgm:scene3d>
      <a:camera prst="orthographicFront"/>
      <a:lightRig rig="threePt" dir="t"/>
    </dgm:scene3d>
    <dgm:sp3d z="572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alignImgPlac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dgm:style>
  </dgm:styleLbl>
  <dgm:styleLbl name="bgImgPlace1">
    <dgm:scene3d>
      <a:camera prst="orthographicFront"/>
      <a:lightRig rig="threePt" dir="t"/>
    </dgm:scene3d>
    <dgm:sp3d z="-2118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sibTrans2D1">
    <dgm:scene3d>
      <a:camera prst="orthographicFront"/>
      <a:lightRig rig="threePt" dir="t"/>
    </dgm:scene3d>
    <dgm:sp3d z="-110000">
      <a:bevelT w="40600" h="20600" prst="relaxedInset"/>
    </dgm:sp3d>
    <dgm:txPr/>
    <dgm:style>
      <a:lnRef idx="0">
        <a:scrgbClr r="0" g="0" b="0"/>
      </a:lnRef>
      <a:fillRef idx="1">
        <a:scrgbClr r="0" g="0" b="0"/>
      </a:fillRef>
      <a:effectRef idx="2">
        <a:scrgbClr r="0" g="0" b="0"/>
      </a:effectRef>
      <a:fontRef idx="minor"/>
    </dgm:style>
  </dgm:styleLbl>
  <dgm:styleLbl name="fgSibTrans2D1">
    <dgm:scene3d>
      <a:camera prst="orthographicFront"/>
      <a:lightRig rig="threePt" dir="t"/>
    </dgm:scene3d>
    <dgm:sp3d z="10600">
      <a:bevelT w="40600" h="20600" prst="relaxedInset"/>
    </dgm:sp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sp3d z="-211800">
      <a:bevelT w="40600" h="20600" prst="relaxedInset"/>
    </dgm:sp3d>
    <dgm:txPr/>
    <dgm:style>
      <a:lnRef idx="0">
        <a:scrgbClr r="0" g="0" b="0"/>
      </a:lnRef>
      <a:fillRef idx="1">
        <a:scrgbClr r="0" g="0" b="0"/>
      </a:fillRef>
      <a:effectRef idx="2">
        <a:scrgbClr r="0" g="0" b="0"/>
      </a:effectRef>
      <a:fontRef idx="minor"/>
    </dgm:style>
  </dgm:styleLbl>
  <dgm:styleLbl name="sibTrans1D1">
    <dgm:scene3d>
      <a:camera prst="orthographicFront"/>
      <a:lightRig rig="threePt" dir="t"/>
    </dgm:scene3d>
    <dgm:sp3d z="-110000"/>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0000"/>
    <dgm:txPr/>
    <dgm:style>
      <a:lnRef idx="1">
        <a:scrgbClr r="0" g="0" b="0"/>
      </a:lnRef>
      <a:fillRef idx="1">
        <a:scrgbClr r="0" g="0" b="0"/>
      </a:fillRef>
      <a:effectRef idx="0">
        <a:scrgbClr r="0" g="0" b="0"/>
      </a:effectRef>
      <a:fontRef idx="minor"/>
    </dgm:style>
  </dgm:styleLbl>
  <dgm:styleLbl name="asst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parChTrans2D1">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2">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3">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2D4">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1D1">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extrusionH="50600">
      <a:bevelT w="101600" h="80600"/>
      <a:bevelB w="80600" h="80600"/>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50600">
      <a:bevelT w="101600" h="80600"/>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solidAlignAcc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solidBgAcc1">
    <dgm:scene3d>
      <a:camera prst="orthographicFront"/>
      <a:lightRig rig="threePt" dir="t"/>
    </dgm:scene3d>
    <dgm:sp3d z="-161800" extrusionH="10600" contourW="3000">
      <a:bevelT w="48600" h="8600" prst="softRound"/>
      <a:bevelB w="48600" h="8600" prst="relaxedInset"/>
    </dgm:sp3d>
    <dgm:txPr/>
    <dgm:style>
      <a:lnRef idx="0">
        <a:scrgbClr r="0" g="0" b="0"/>
      </a:lnRef>
      <a:fillRef idx="1">
        <a:scrgbClr r="0" g="0" b="0"/>
      </a:fillRef>
      <a:effectRef idx="0">
        <a:scrgbClr r="0" g="0" b="0"/>
      </a:effectRef>
      <a:fontRef idx="minor"/>
    </dgm:style>
  </dgm:styleLbl>
  <dgm:styleLbl name="fgAccFollowNode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161800" extrusionH="10600" contourW="3000">
      <a:bevelT w="48600" h="8600" prst="relaxedInset"/>
      <a:bevelB w="48600" h="8600" prst="relaxedInset"/>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618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50600">
      <a:bevelT w="80600" h="80600" prst="relaxedInset"/>
      <a:bevelB w="80600" h="80600" prst="relaxedInset"/>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200" extrusionH="600" contourW="3000" prstMaterial="plastic">
      <a:bevelT w="80600" h="18600" prst="relaxedInset"/>
      <a:bevelB w="80600" h="8600" prst="relaxedInset"/>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77394-0A20-4CF6-9066-CFC2C1C9D30F}"/>
              </a:ext>
            </a:extLst>
          </p:cNvPr>
          <p:cNvSpPr>
            <a:spLocks noGrp="1"/>
          </p:cNvSpPr>
          <p:nvPr>
            <p:ph type="ctrTitle"/>
          </p:nvPr>
        </p:nvSpPr>
        <p:spPr>
          <a:xfrm>
            <a:off x="3359149" y="389840"/>
            <a:ext cx="8281987" cy="2954655"/>
          </a:xfrm>
        </p:spPr>
        <p:txBody>
          <a:bodyPr anchor="t" anchorCtr="0">
            <a:normAutofit/>
          </a:bodyPr>
          <a:lstStyle>
            <a:lvl1pPr algn="l">
              <a:lnSpc>
                <a:spcPct val="100000"/>
              </a:lnSpc>
              <a:defRPr sz="6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F10971F-8922-4B23-9C80-0643D7E35026}"/>
              </a:ext>
            </a:extLst>
          </p:cNvPr>
          <p:cNvSpPr>
            <a:spLocks noGrp="1"/>
          </p:cNvSpPr>
          <p:nvPr>
            <p:ph type="subTitle" idx="1"/>
          </p:nvPr>
        </p:nvSpPr>
        <p:spPr>
          <a:xfrm>
            <a:off x="3359149" y="3536951"/>
            <a:ext cx="8281989" cy="2555874"/>
          </a:xfrm>
        </p:spPr>
        <p:txBody>
          <a:bodyPr>
            <a:normAutofit/>
          </a:bodyPr>
          <a:lstStyle>
            <a:lvl1pPr marL="0" indent="0" algn="l">
              <a:lnSpc>
                <a:spcPct val="100000"/>
              </a:lnSpc>
              <a:buNone/>
              <a:defRPr sz="2400">
                <a:solidFill>
                  <a:schemeClr val="tx1">
                    <a:alpha val="8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8B1BC074-1090-47AF-BDE8-3859BF574BA6}"/>
              </a:ext>
            </a:extLst>
          </p:cNvPr>
          <p:cNvSpPr>
            <a:spLocks noGrp="1"/>
          </p:cNvSpPr>
          <p:nvPr>
            <p:ph type="dt" sz="half" idx="10"/>
          </p:nvPr>
        </p:nvSpPr>
        <p:spPr/>
        <p:txBody>
          <a:bodyPr/>
          <a:lstStyle/>
          <a:p>
            <a:fld id="{72EA7947-E287-4738-8C82-07CE4F01EF03}" type="datetime2">
              <a:rPr lang="en-US" smtClean="0"/>
              <a:t>Sunday, September 24, 2023</a:t>
            </a:fld>
            <a:endParaRPr lang="en-US" dirty="0"/>
          </a:p>
        </p:txBody>
      </p:sp>
      <p:sp>
        <p:nvSpPr>
          <p:cNvPr id="5" name="Footer Placeholder 4">
            <a:extLst>
              <a:ext uri="{FF2B5EF4-FFF2-40B4-BE49-F238E27FC236}">
                <a16:creationId xmlns:a16="http://schemas.microsoft.com/office/drawing/2014/main" id="{F1D6522F-D41A-4734-8BD1-BD6E5A37D04C}"/>
              </a:ext>
            </a:extLst>
          </p:cNvPr>
          <p:cNvSpPr>
            <a:spLocks noGrp="1"/>
          </p:cNvSpPr>
          <p:nvPr>
            <p:ph type="ftr" sz="quarter" idx="11"/>
          </p:nvPr>
        </p:nvSpPr>
        <p:spPr/>
        <p:txBody>
          <a:bodyPr/>
          <a:lstStyle/>
          <a:p>
            <a:r>
              <a:rPr lang="en-US"/>
              <a:t>Sample Footer</a:t>
            </a:r>
          </a:p>
        </p:txBody>
      </p:sp>
      <p:sp>
        <p:nvSpPr>
          <p:cNvPr id="6" name="Slide Number Placeholder 5">
            <a:extLst>
              <a:ext uri="{FF2B5EF4-FFF2-40B4-BE49-F238E27FC236}">
                <a16:creationId xmlns:a16="http://schemas.microsoft.com/office/drawing/2014/main" id="{D74D4206-406C-42A3-BBD4-44C043180931}"/>
              </a:ext>
            </a:extLst>
          </p:cNvPr>
          <p:cNvSpPr>
            <a:spLocks noGrp="1"/>
          </p:cNvSpPr>
          <p:nvPr>
            <p:ph type="sldNum" sz="quarter" idx="12"/>
          </p:nvPr>
        </p:nvSpPr>
        <p:spPr/>
        <p:txBody>
          <a:bodyPr/>
          <a:lstStyle/>
          <a:p>
            <a:fld id="{DBA1B0FB-D917-4C8C-928F-313BD683BF39}" type="slidenum">
              <a:rPr lang="en-US" smtClean="0"/>
              <a:t>‹Nº›</a:t>
            </a:fld>
            <a:endParaRPr lang="en-US"/>
          </a:p>
        </p:txBody>
      </p:sp>
      <p:sp>
        <p:nvSpPr>
          <p:cNvPr id="19" name="Freeform: Shape 18">
            <a:extLst>
              <a:ext uri="{FF2B5EF4-FFF2-40B4-BE49-F238E27FC236}">
                <a16:creationId xmlns:a16="http://schemas.microsoft.com/office/drawing/2014/main" id="{82184FF4-7029-4ED7-813A-192E60608764}"/>
              </a:ext>
            </a:extLst>
          </p:cNvPr>
          <p:cNvSpPr>
            <a:spLocks noChangeAspect="1"/>
          </p:cNvSpPr>
          <p:nvPr/>
        </p:nvSpPr>
        <p:spPr>
          <a:xfrm rot="2700000">
            <a:off x="612445" y="48188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Oval 19">
            <a:extLst>
              <a:ext uri="{FF2B5EF4-FFF2-40B4-BE49-F238E27FC236}">
                <a16:creationId xmlns:a16="http://schemas.microsoft.com/office/drawing/2014/main" id="{AAA7AB09-557C-41AD-9113-FF9F68FA1035}"/>
              </a:ext>
            </a:extLst>
          </p:cNvPr>
          <p:cNvSpPr/>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Oval 24">
            <a:extLst>
              <a:ext uri="{FF2B5EF4-FFF2-40B4-BE49-F238E27FC236}">
                <a16:creationId xmlns:a16="http://schemas.microsoft.com/office/drawing/2014/main" id="{EF99ECAA-1F11-4937-BBA6-51935AB44C9D}"/>
              </a:ext>
            </a:extLst>
          </p:cNvPr>
          <p:cNvSpPr>
            <a:spLocks noChangeAspect="1"/>
          </p:cNvSpPr>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34" name="Group 33">
            <a:extLst>
              <a:ext uri="{FF2B5EF4-FFF2-40B4-BE49-F238E27FC236}">
                <a16:creationId xmlns:a16="http://schemas.microsoft.com/office/drawing/2014/main" id="{79DE9FAB-6BBA-4CFE-B67D-77B47F01ECA4}"/>
              </a:ext>
            </a:extLst>
          </p:cNvPr>
          <p:cNvGrpSpPr/>
          <p:nvPr/>
        </p:nvGrpSpPr>
        <p:grpSpPr>
          <a:xfrm>
            <a:off x="1329952" y="4524379"/>
            <a:ext cx="1980001" cy="1363916"/>
            <a:chOff x="4879602" y="3781429"/>
            <a:chExt cx="1980001" cy="1363916"/>
          </a:xfrm>
        </p:grpSpPr>
        <p:sp>
          <p:nvSpPr>
            <p:cNvPr id="35" name="Freeform: Shape 34">
              <a:extLst>
                <a:ext uri="{FF2B5EF4-FFF2-40B4-BE49-F238E27FC236}">
                  <a16:creationId xmlns:a16="http://schemas.microsoft.com/office/drawing/2014/main" id="{79FAC916-D9BB-4794-81B4-7C47C67E850D}"/>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Freeform: Shape 35">
              <a:extLst>
                <a:ext uri="{FF2B5EF4-FFF2-40B4-BE49-F238E27FC236}">
                  <a16:creationId xmlns:a16="http://schemas.microsoft.com/office/drawing/2014/main" id="{B5CA2231-7A65-4D16-8400-A210CC41DB73}"/>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7" name="Oval 36">
              <a:extLst>
                <a:ext uri="{FF2B5EF4-FFF2-40B4-BE49-F238E27FC236}">
                  <a16:creationId xmlns:a16="http://schemas.microsoft.com/office/drawing/2014/main" id="{4B089C8C-B82B-4704-88E2-E857A5E21529}"/>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434B90C8-5B4D-456E-AD99-80EF748FDD72}"/>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Tree>
    <p:extLst>
      <p:ext uri="{BB962C8B-B14F-4D97-AF65-F5344CB8AC3E}">
        <p14:creationId xmlns:p14="http://schemas.microsoft.com/office/powerpoint/2010/main" val="42844088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879361-B9A1-48F2-9473-23DE30E2D151}"/>
              </a:ext>
            </a:extLst>
          </p:cNvPr>
          <p:cNvSpPr>
            <a:spLocks noGrp="1"/>
          </p:cNvSpPr>
          <p:nvPr>
            <p:ph type="title"/>
          </p:nvPr>
        </p:nvSpPr>
        <p:spPr>
          <a:xfrm>
            <a:off x="550862" y="503906"/>
            <a:ext cx="11090275" cy="1333057"/>
          </a:xfrm>
        </p:spPr>
        <p:txBody>
          <a:bodyPr vert="horz" wrap="square" lIns="0" tIns="0" rIns="0" bIns="0" rtlCol="0" anchor="t" anchorCtr="0">
            <a:normAutofit/>
          </a:bodyPr>
          <a:lstStyle>
            <a:lvl1pPr>
              <a:defRPr lang="en-US" dirty="0"/>
            </a:lvl1pPr>
          </a:lstStyle>
          <a:p>
            <a:pPr lvl="0"/>
            <a:r>
              <a:rPr lang="en-US"/>
              <a:t>Click to edit Master title style</a:t>
            </a:r>
            <a:endParaRPr lang="en-US" dirty="0"/>
          </a:p>
        </p:txBody>
      </p:sp>
      <p:sp>
        <p:nvSpPr>
          <p:cNvPr id="3" name="Vertical Text Placeholder 2">
            <a:extLst>
              <a:ext uri="{FF2B5EF4-FFF2-40B4-BE49-F238E27FC236}">
                <a16:creationId xmlns:a16="http://schemas.microsoft.com/office/drawing/2014/main" id="{FD986779-C2F3-447D-85F7-F6B0E2C97DC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661572-1A59-4E3B-BA65-3329E9468C69}"/>
              </a:ext>
            </a:extLst>
          </p:cNvPr>
          <p:cNvSpPr>
            <a:spLocks noGrp="1"/>
          </p:cNvSpPr>
          <p:nvPr>
            <p:ph type="dt" sz="half" idx="10"/>
          </p:nvPr>
        </p:nvSpPr>
        <p:spPr/>
        <p:txBody>
          <a:bodyPr/>
          <a:lstStyle/>
          <a:p>
            <a:fld id="{EE2EBD84-71F4-4271-8C46-0D47C0A9B12E}" type="datetime2">
              <a:rPr lang="en-US" smtClean="0"/>
              <a:t>Sunday, September 24, 2023</a:t>
            </a:fld>
            <a:endParaRPr lang="en-US"/>
          </a:p>
        </p:txBody>
      </p:sp>
      <p:sp>
        <p:nvSpPr>
          <p:cNvPr id="5" name="Footer Placeholder 4">
            <a:extLst>
              <a:ext uri="{FF2B5EF4-FFF2-40B4-BE49-F238E27FC236}">
                <a16:creationId xmlns:a16="http://schemas.microsoft.com/office/drawing/2014/main" id="{AFEF84F1-99FE-4F0B-9E76-F581C2C1B6D9}"/>
              </a:ext>
            </a:extLst>
          </p:cNvPr>
          <p:cNvSpPr>
            <a:spLocks noGrp="1"/>
          </p:cNvSpPr>
          <p:nvPr>
            <p:ph type="ftr" sz="quarter" idx="11"/>
          </p:nvPr>
        </p:nvSpPr>
        <p:spPr/>
        <p:txBody>
          <a:bodyPr/>
          <a:lstStyle/>
          <a:p>
            <a:r>
              <a:rPr lang="en-US"/>
              <a:t>Sample Footer</a:t>
            </a:r>
          </a:p>
        </p:txBody>
      </p:sp>
      <p:sp>
        <p:nvSpPr>
          <p:cNvPr id="6" name="Slide Number Placeholder 5">
            <a:extLst>
              <a:ext uri="{FF2B5EF4-FFF2-40B4-BE49-F238E27FC236}">
                <a16:creationId xmlns:a16="http://schemas.microsoft.com/office/drawing/2014/main" id="{97B2D769-16B1-43C4-BF14-3175533511ED}"/>
              </a:ext>
            </a:extLst>
          </p:cNvPr>
          <p:cNvSpPr>
            <a:spLocks noGrp="1"/>
          </p:cNvSpPr>
          <p:nvPr>
            <p:ph type="sldNum" sz="quarter" idx="12"/>
          </p:nvPr>
        </p:nvSpPr>
        <p:spPr/>
        <p:txBody>
          <a:bodyPr/>
          <a:lstStyle/>
          <a:p>
            <a:fld id="{DBA1B0FB-D917-4C8C-928F-313BD683BF39}" type="slidenum">
              <a:rPr lang="en-US" smtClean="0"/>
              <a:t>‹Nº›</a:t>
            </a:fld>
            <a:endParaRPr lang="en-US"/>
          </a:p>
        </p:txBody>
      </p:sp>
    </p:spTree>
    <p:extLst>
      <p:ext uri="{BB962C8B-B14F-4D97-AF65-F5344CB8AC3E}">
        <p14:creationId xmlns:p14="http://schemas.microsoft.com/office/powerpoint/2010/main" val="1789006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E56583A-514F-4632-820D-E7EE236A465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173CBBB-7DDC-4437-8C7D-22A1C352027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4C69EBF-DA20-4024-8006-B158D571E08E}"/>
              </a:ext>
            </a:extLst>
          </p:cNvPr>
          <p:cNvSpPr>
            <a:spLocks noGrp="1"/>
          </p:cNvSpPr>
          <p:nvPr>
            <p:ph type="dt" sz="half" idx="10"/>
          </p:nvPr>
        </p:nvSpPr>
        <p:spPr/>
        <p:txBody>
          <a:bodyPr/>
          <a:lstStyle/>
          <a:p>
            <a:fld id="{ABAE0CE1-F450-4107-B2CB-17B18F8A3F4A}" type="datetime2">
              <a:rPr lang="en-US" smtClean="0"/>
              <a:t>Sunday, September 24, 2023</a:t>
            </a:fld>
            <a:endParaRPr lang="en-US"/>
          </a:p>
        </p:txBody>
      </p:sp>
      <p:sp>
        <p:nvSpPr>
          <p:cNvPr id="5" name="Footer Placeholder 4">
            <a:extLst>
              <a:ext uri="{FF2B5EF4-FFF2-40B4-BE49-F238E27FC236}">
                <a16:creationId xmlns:a16="http://schemas.microsoft.com/office/drawing/2014/main" id="{ADBAC8B9-14B5-4DF1-994D-AB47DB3BA0C5}"/>
              </a:ext>
            </a:extLst>
          </p:cNvPr>
          <p:cNvSpPr>
            <a:spLocks noGrp="1"/>
          </p:cNvSpPr>
          <p:nvPr>
            <p:ph type="ftr" sz="quarter" idx="11"/>
          </p:nvPr>
        </p:nvSpPr>
        <p:spPr/>
        <p:txBody>
          <a:bodyPr/>
          <a:lstStyle/>
          <a:p>
            <a:r>
              <a:rPr lang="en-US"/>
              <a:t>Sample Footer</a:t>
            </a:r>
          </a:p>
        </p:txBody>
      </p:sp>
      <p:sp>
        <p:nvSpPr>
          <p:cNvPr id="6" name="Slide Number Placeholder 5">
            <a:extLst>
              <a:ext uri="{FF2B5EF4-FFF2-40B4-BE49-F238E27FC236}">
                <a16:creationId xmlns:a16="http://schemas.microsoft.com/office/drawing/2014/main" id="{C7876582-5F9B-4F5E-AAD5-D608CB68EA3D}"/>
              </a:ext>
            </a:extLst>
          </p:cNvPr>
          <p:cNvSpPr>
            <a:spLocks noGrp="1"/>
          </p:cNvSpPr>
          <p:nvPr>
            <p:ph type="sldNum" sz="quarter" idx="12"/>
          </p:nvPr>
        </p:nvSpPr>
        <p:spPr/>
        <p:txBody>
          <a:bodyPr/>
          <a:lstStyle/>
          <a:p>
            <a:fld id="{DBA1B0FB-D917-4C8C-928F-313BD683BF39}" type="slidenum">
              <a:rPr lang="en-US" smtClean="0"/>
              <a:t>‹Nº›</a:t>
            </a:fld>
            <a:endParaRPr lang="en-US"/>
          </a:p>
        </p:txBody>
      </p:sp>
    </p:spTree>
    <p:extLst>
      <p:ext uri="{BB962C8B-B14F-4D97-AF65-F5344CB8AC3E}">
        <p14:creationId xmlns:p14="http://schemas.microsoft.com/office/powerpoint/2010/main" val="29660530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3BDBC526-6DCD-4FF6-8395-D8C22E46E527}"/>
              </a:ext>
            </a:extLst>
          </p:cNvPr>
          <p:cNvGrpSpPr/>
          <p:nvPr/>
        </p:nvGrpSpPr>
        <p:grpSpPr>
          <a:xfrm>
            <a:off x="613998" y="5334748"/>
            <a:ext cx="678135" cy="990000"/>
            <a:chOff x="10490969" y="1448827"/>
            <a:chExt cx="678135" cy="990000"/>
          </a:xfrm>
        </p:grpSpPr>
        <p:sp>
          <p:nvSpPr>
            <p:cNvPr id="13" name="Freeform: Shape 12">
              <a:extLst>
                <a:ext uri="{FF2B5EF4-FFF2-40B4-BE49-F238E27FC236}">
                  <a16:creationId xmlns:a16="http://schemas.microsoft.com/office/drawing/2014/main" id="{02ECB475-568C-47AC-B16D-2E202DEB2DE0}"/>
                </a:ext>
              </a:extLst>
            </p:cNvPr>
            <p:cNvSpPr>
              <a:spLocks noChangeAspect="1"/>
            </p:cNvSpPr>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4" name="Oval 13">
              <a:extLst>
                <a:ext uri="{FF2B5EF4-FFF2-40B4-BE49-F238E27FC236}">
                  <a16:creationId xmlns:a16="http://schemas.microsoft.com/office/drawing/2014/main" id="{080D8764-525A-441E-B58F-068E82F09714}"/>
                </a:ext>
              </a:extLst>
            </p:cNvPr>
            <p:cNvSpPr/>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Oval 14">
              <a:extLst>
                <a:ext uri="{FF2B5EF4-FFF2-40B4-BE49-F238E27FC236}">
                  <a16:creationId xmlns:a16="http://schemas.microsoft.com/office/drawing/2014/main" id="{11196109-6F2B-4738-B2FC-2CCC753AABD4}"/>
                </a:ext>
              </a:extLst>
            </p:cNvPr>
            <p:cNvSpPr/>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 name="Freeform: Shape 15">
              <a:extLst>
                <a:ext uri="{FF2B5EF4-FFF2-40B4-BE49-F238E27FC236}">
                  <a16:creationId xmlns:a16="http://schemas.microsoft.com/office/drawing/2014/main" id="{F7E468C2-69B8-470B-85E3-801A3CB1D7E2}"/>
                </a:ext>
              </a:extLst>
            </p:cNvPr>
            <p:cNvSpPr>
              <a:spLocks noChangeAspect="1"/>
            </p:cNvSpPr>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p:nvSpPr>
          <p:cNvPr id="2" name="Title 1">
            <a:extLst>
              <a:ext uri="{FF2B5EF4-FFF2-40B4-BE49-F238E27FC236}">
                <a16:creationId xmlns:a16="http://schemas.microsoft.com/office/drawing/2014/main" id="{B1A4B040-51E3-4DA0-B21D-EEE173E7536F}"/>
              </a:ext>
            </a:extLst>
          </p:cNvPr>
          <p:cNvSpPr>
            <a:spLocks noGrp="1"/>
          </p:cNvSpPr>
          <p:nvPr>
            <p:ph type="title"/>
          </p:nvPr>
        </p:nvSpPr>
        <p:spPr>
          <a:xfrm>
            <a:off x="550862" y="549275"/>
            <a:ext cx="11091600" cy="1332000"/>
          </a:xfrm>
        </p:spPr>
        <p:txBody>
          <a:bodyPr vert="horz" wrap="square" lIns="0" tIns="0" rIns="0" bIns="0" rtlCol="0" anchor="t" anchorCtr="0">
            <a:normAutofit/>
          </a:bodyPr>
          <a:lstStyle>
            <a:lvl1pPr>
              <a:defRPr lang="en-US" dirty="0"/>
            </a:lvl1pPr>
          </a:lstStyle>
          <a:p>
            <a:pPr lvl="0">
              <a:lnSpc>
                <a:spcPct val="100000"/>
              </a:lnSpc>
            </a:pPr>
            <a:r>
              <a:rPr lang="en-US"/>
              <a:t>Click to edit Master title style</a:t>
            </a:r>
            <a:endParaRPr lang="en-US" dirty="0"/>
          </a:p>
        </p:txBody>
      </p:sp>
      <p:sp>
        <p:nvSpPr>
          <p:cNvPr id="3" name="Content Placeholder 2">
            <a:extLst>
              <a:ext uri="{FF2B5EF4-FFF2-40B4-BE49-F238E27FC236}">
                <a16:creationId xmlns:a16="http://schemas.microsoft.com/office/drawing/2014/main" id="{F8A2CD90-429B-4A55-B6C8-DD6CE6994118}"/>
              </a:ext>
            </a:extLst>
          </p:cNvPr>
          <p:cNvSpPr>
            <a:spLocks noGrp="1"/>
          </p:cNvSpPr>
          <p:nvPr>
            <p:ph idx="1"/>
          </p:nvPr>
        </p:nvSpPr>
        <p:spPr>
          <a:xfrm>
            <a:off x="550863" y="2113199"/>
            <a:ext cx="11090274" cy="39796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4D4EE704-5DCA-484E-85E0-0E3A7B1C5046}"/>
              </a:ext>
            </a:extLst>
          </p:cNvPr>
          <p:cNvSpPr>
            <a:spLocks noGrp="1"/>
          </p:cNvSpPr>
          <p:nvPr>
            <p:ph type="dt" sz="half" idx="10"/>
          </p:nvPr>
        </p:nvSpPr>
        <p:spPr/>
        <p:txBody>
          <a:bodyPr/>
          <a:lstStyle/>
          <a:p>
            <a:fld id="{6FE8C025-CD7A-4966-867E-81CF82B15267}" type="datetime2">
              <a:rPr lang="en-US" smtClean="0"/>
              <a:t>Sunday, September 24, 2023</a:t>
            </a:fld>
            <a:endParaRPr lang="en-US"/>
          </a:p>
        </p:txBody>
      </p:sp>
      <p:sp>
        <p:nvSpPr>
          <p:cNvPr id="5" name="Footer Placeholder 4">
            <a:extLst>
              <a:ext uri="{FF2B5EF4-FFF2-40B4-BE49-F238E27FC236}">
                <a16:creationId xmlns:a16="http://schemas.microsoft.com/office/drawing/2014/main" id="{4CA69B66-1C18-44A2-93F7-97DED26F24AB}"/>
              </a:ext>
            </a:extLst>
          </p:cNvPr>
          <p:cNvSpPr>
            <a:spLocks noGrp="1"/>
          </p:cNvSpPr>
          <p:nvPr>
            <p:ph type="ftr" sz="quarter" idx="11"/>
          </p:nvPr>
        </p:nvSpPr>
        <p:spPr/>
        <p:txBody>
          <a:bodyPr/>
          <a:lstStyle/>
          <a:p>
            <a:r>
              <a:rPr lang="en-US"/>
              <a:t>Sample Footer</a:t>
            </a:r>
          </a:p>
        </p:txBody>
      </p:sp>
      <p:sp>
        <p:nvSpPr>
          <p:cNvPr id="6" name="Slide Number Placeholder 5">
            <a:extLst>
              <a:ext uri="{FF2B5EF4-FFF2-40B4-BE49-F238E27FC236}">
                <a16:creationId xmlns:a16="http://schemas.microsoft.com/office/drawing/2014/main" id="{7E44B5A0-66FA-433A-8DC5-C097C63B4DFC}"/>
              </a:ext>
            </a:extLst>
          </p:cNvPr>
          <p:cNvSpPr>
            <a:spLocks noGrp="1"/>
          </p:cNvSpPr>
          <p:nvPr>
            <p:ph type="sldNum" sz="quarter" idx="12"/>
          </p:nvPr>
        </p:nvSpPr>
        <p:spPr/>
        <p:txBody>
          <a:bodyPr/>
          <a:lstStyle/>
          <a:p>
            <a:fld id="{DBA1B0FB-D917-4C8C-928F-313BD683BF39}" type="slidenum">
              <a:rPr lang="en-US" smtClean="0"/>
              <a:t>‹Nº›</a:t>
            </a:fld>
            <a:endParaRPr lang="en-US"/>
          </a:p>
        </p:txBody>
      </p:sp>
    </p:spTree>
    <p:extLst>
      <p:ext uri="{BB962C8B-B14F-4D97-AF65-F5344CB8AC3E}">
        <p14:creationId xmlns:p14="http://schemas.microsoft.com/office/powerpoint/2010/main" val="27079510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48" name="Group 47">
            <a:extLst>
              <a:ext uri="{FF2B5EF4-FFF2-40B4-BE49-F238E27FC236}">
                <a16:creationId xmlns:a16="http://schemas.microsoft.com/office/drawing/2014/main" id="{4644CBB8-40B8-42F8-9172-07A476341DDA}"/>
              </a:ext>
            </a:extLst>
          </p:cNvPr>
          <p:cNvGrpSpPr/>
          <p:nvPr/>
        </p:nvGrpSpPr>
        <p:grpSpPr>
          <a:xfrm>
            <a:off x="356481" y="879007"/>
            <a:ext cx="734257" cy="760506"/>
            <a:chOff x="5243759" y="1363788"/>
            <a:chExt cx="734257" cy="760506"/>
          </a:xfrm>
        </p:grpSpPr>
        <p:sp>
          <p:nvSpPr>
            <p:cNvPr id="49" name="Freeform 5">
              <a:extLst>
                <a:ext uri="{FF2B5EF4-FFF2-40B4-BE49-F238E27FC236}">
                  <a16:creationId xmlns:a16="http://schemas.microsoft.com/office/drawing/2014/main" id="{35CE073E-302A-4AA7-98C7-8667DDDCFA18}"/>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0" name="Freeform 6">
              <a:extLst>
                <a:ext uri="{FF2B5EF4-FFF2-40B4-BE49-F238E27FC236}">
                  <a16:creationId xmlns:a16="http://schemas.microsoft.com/office/drawing/2014/main" id="{4FD1AE2F-DD70-4E93-B905-E052A23F0B1C}"/>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1" name="Freeform 8">
              <a:extLst>
                <a:ext uri="{FF2B5EF4-FFF2-40B4-BE49-F238E27FC236}">
                  <a16:creationId xmlns:a16="http://schemas.microsoft.com/office/drawing/2014/main" id="{E8D529E5-8838-47F0-98A4-2D46F11E499C}"/>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45DA2564-D3DB-48AD-83F0-6CC6B5743960}"/>
              </a:ext>
            </a:extLst>
          </p:cNvPr>
          <p:cNvSpPr>
            <a:spLocks noGrp="1"/>
          </p:cNvSpPr>
          <p:nvPr>
            <p:ph type="title"/>
          </p:nvPr>
        </p:nvSpPr>
        <p:spPr>
          <a:xfrm>
            <a:off x="563563" y="474345"/>
            <a:ext cx="11077574" cy="2954655"/>
          </a:xfrm>
        </p:spPr>
        <p:txBody>
          <a:bodyPr vert="horz" wrap="square" lIns="0" tIns="0" rIns="0" bIns="0" rtlCol="0" anchor="b" anchorCtr="0">
            <a:normAutofit/>
          </a:bodyPr>
          <a:lstStyle>
            <a:lvl1pPr>
              <a:defRPr lang="en-US" sz="6400" dirty="0"/>
            </a:lvl1pPr>
          </a:lstStyle>
          <a:p>
            <a:pPr lvl="0">
              <a:lnSpc>
                <a:spcPct val="100000"/>
              </a:lnSpc>
            </a:pPr>
            <a:r>
              <a:rPr lang="en-US"/>
              <a:t>Click to edit Master title style</a:t>
            </a:r>
            <a:endParaRPr lang="en-US" dirty="0"/>
          </a:p>
        </p:txBody>
      </p:sp>
      <p:sp>
        <p:nvSpPr>
          <p:cNvPr id="4" name="Date Placeholder 3">
            <a:extLst>
              <a:ext uri="{FF2B5EF4-FFF2-40B4-BE49-F238E27FC236}">
                <a16:creationId xmlns:a16="http://schemas.microsoft.com/office/drawing/2014/main" id="{56403DDF-462A-45CE-931B-010AB4F73C3F}"/>
              </a:ext>
            </a:extLst>
          </p:cNvPr>
          <p:cNvSpPr>
            <a:spLocks noGrp="1"/>
          </p:cNvSpPr>
          <p:nvPr>
            <p:ph type="dt" sz="half" idx="10"/>
          </p:nvPr>
        </p:nvSpPr>
        <p:spPr/>
        <p:txBody>
          <a:bodyPr/>
          <a:lstStyle/>
          <a:p>
            <a:fld id="{FE809929-0719-4517-94D6-FDF7F99E70F6}" type="datetime2">
              <a:rPr lang="en-US" smtClean="0"/>
              <a:t>Sunday, September 24, 2023</a:t>
            </a:fld>
            <a:endParaRPr lang="en-US"/>
          </a:p>
        </p:txBody>
      </p:sp>
      <p:sp>
        <p:nvSpPr>
          <p:cNvPr id="5" name="Footer Placeholder 4">
            <a:extLst>
              <a:ext uri="{FF2B5EF4-FFF2-40B4-BE49-F238E27FC236}">
                <a16:creationId xmlns:a16="http://schemas.microsoft.com/office/drawing/2014/main" id="{39E10702-2ACF-4768-9E91-8CB87B89594D}"/>
              </a:ext>
            </a:extLst>
          </p:cNvPr>
          <p:cNvSpPr>
            <a:spLocks noGrp="1"/>
          </p:cNvSpPr>
          <p:nvPr>
            <p:ph type="ftr" sz="quarter" idx="11"/>
          </p:nvPr>
        </p:nvSpPr>
        <p:spPr/>
        <p:txBody>
          <a:bodyPr/>
          <a:lstStyle/>
          <a:p>
            <a:r>
              <a:rPr lang="en-US"/>
              <a:t>Sample Footer</a:t>
            </a:r>
          </a:p>
        </p:txBody>
      </p:sp>
      <p:sp>
        <p:nvSpPr>
          <p:cNvPr id="6" name="Slide Number Placeholder 5">
            <a:extLst>
              <a:ext uri="{FF2B5EF4-FFF2-40B4-BE49-F238E27FC236}">
                <a16:creationId xmlns:a16="http://schemas.microsoft.com/office/drawing/2014/main" id="{E8DFA722-391E-4FCF-8E15-0D7E2EC02B63}"/>
              </a:ext>
            </a:extLst>
          </p:cNvPr>
          <p:cNvSpPr>
            <a:spLocks noGrp="1"/>
          </p:cNvSpPr>
          <p:nvPr>
            <p:ph type="sldNum" sz="quarter" idx="12"/>
          </p:nvPr>
        </p:nvSpPr>
        <p:spPr/>
        <p:txBody>
          <a:bodyPr/>
          <a:lstStyle/>
          <a:p>
            <a:fld id="{DBA1B0FB-D917-4C8C-928F-313BD683BF39}" type="slidenum">
              <a:rPr lang="en-US" smtClean="0"/>
              <a:t>‹Nº›</a:t>
            </a:fld>
            <a:endParaRPr lang="en-US"/>
          </a:p>
        </p:txBody>
      </p:sp>
      <p:sp>
        <p:nvSpPr>
          <p:cNvPr id="3" name="Text Placeholder 2">
            <a:extLst>
              <a:ext uri="{FF2B5EF4-FFF2-40B4-BE49-F238E27FC236}">
                <a16:creationId xmlns:a16="http://schemas.microsoft.com/office/drawing/2014/main" id="{76EEA752-36DA-440B-8747-0EB2914080EE}"/>
              </a:ext>
            </a:extLst>
          </p:cNvPr>
          <p:cNvSpPr>
            <a:spLocks noGrp="1"/>
          </p:cNvSpPr>
          <p:nvPr>
            <p:ph type="body" idx="1"/>
          </p:nvPr>
        </p:nvSpPr>
        <p:spPr>
          <a:xfrm>
            <a:off x="566271" y="3629772"/>
            <a:ext cx="11074866" cy="2678953"/>
          </a:xfrm>
        </p:spPr>
        <p:txBody>
          <a:bodyPr>
            <a:normAutofit/>
          </a:bodyPr>
          <a:lstStyle>
            <a:lvl1pPr marL="0" indent="0">
              <a:lnSpc>
                <a:spcPct val="110000"/>
              </a:lnSpc>
              <a:spcBef>
                <a:spcPts val="0"/>
              </a:spcBef>
              <a:buNone/>
              <a:defRPr sz="2400">
                <a:solidFill>
                  <a:schemeClr val="tx1">
                    <a:alpha val="8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1" name="Freeform: Shape 40">
            <a:extLst>
              <a:ext uri="{FF2B5EF4-FFF2-40B4-BE49-F238E27FC236}">
                <a16:creationId xmlns:a16="http://schemas.microsoft.com/office/drawing/2014/main" id="{0BCC02B0-8581-4752-B7BC-3CE1EF17B9F7}"/>
              </a:ext>
            </a:extLst>
          </p:cNvPr>
          <p:cNvSpPr>
            <a:spLocks noChangeAspect="1"/>
          </p:cNvSpPr>
          <p:nvPr/>
        </p:nvSpPr>
        <p:spPr>
          <a:xfrm rot="18900000">
            <a:off x="11209132" y="4448189"/>
            <a:ext cx="999200" cy="1262947"/>
          </a:xfrm>
          <a:custGeom>
            <a:avLst/>
            <a:gdLst>
              <a:gd name="connsiteX0" fmla="*/ 540000 w 999200"/>
              <a:gd name="connsiteY0" fmla="*/ 0 h 1262947"/>
              <a:gd name="connsiteX1" fmla="*/ 999200 w 999200"/>
              <a:gd name="connsiteY1" fmla="*/ 815317 h 1262947"/>
              <a:gd name="connsiteX2" fmla="*/ 552185 w 999200"/>
              <a:gd name="connsiteY2" fmla="*/ 1262333 h 1262947"/>
              <a:gd name="connsiteX3" fmla="*/ 540000 w 999200"/>
              <a:gd name="connsiteY3" fmla="*/ 1262947 h 1262947"/>
              <a:gd name="connsiteX4" fmla="*/ 0 w 999200"/>
              <a:gd name="connsiteY4" fmla="*/ 992947 h 1262947"/>
              <a:gd name="connsiteX5" fmla="*/ 10971 w 999200"/>
              <a:gd name="connsiteY5" fmla="*/ 938533 h 1262947"/>
              <a:gd name="connsiteX6" fmla="*/ 15626 w 999200"/>
              <a:gd name="connsiteY6" fmla="*/ 931034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9200" h="1262947">
                <a:moveTo>
                  <a:pt x="540000" y="0"/>
                </a:moveTo>
                <a:lnTo>
                  <a:pt x="999200" y="815317"/>
                </a:lnTo>
                <a:lnTo>
                  <a:pt x="552185" y="1262333"/>
                </a:lnTo>
                <a:lnTo>
                  <a:pt x="540000" y="1262947"/>
                </a:lnTo>
                <a:cubicBezTo>
                  <a:pt x="241766" y="1262947"/>
                  <a:pt x="0" y="1142064"/>
                  <a:pt x="0" y="992947"/>
                </a:cubicBezTo>
                <a:cubicBezTo>
                  <a:pt x="0" y="974307"/>
                  <a:pt x="3778" y="956109"/>
                  <a:pt x="10971" y="938533"/>
                </a:cubicBezTo>
                <a:lnTo>
                  <a:pt x="15626" y="931034"/>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10200000" scaled="0"/>
          </a:gradFill>
          <a:ln>
            <a:noFill/>
          </a:ln>
          <a:effectLst>
            <a:innerShdw blurRad="254000" dist="101600" dir="42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3" name="Freeform: Shape 42">
            <a:extLst>
              <a:ext uri="{FF2B5EF4-FFF2-40B4-BE49-F238E27FC236}">
                <a16:creationId xmlns:a16="http://schemas.microsoft.com/office/drawing/2014/main" id="{EA0FF4DB-8180-4D26-AEAE-7ECDB670F71D}"/>
              </a:ext>
            </a:extLst>
          </p:cNvPr>
          <p:cNvSpPr/>
          <p:nvPr/>
        </p:nvSpPr>
        <p:spPr>
          <a:xfrm rot="2700000">
            <a:off x="11686937" y="4853516"/>
            <a:ext cx="540000" cy="978284"/>
          </a:xfrm>
          <a:custGeom>
            <a:avLst/>
            <a:gdLst>
              <a:gd name="connsiteX0" fmla="*/ 113288 w 540000"/>
              <a:gd name="connsiteY0" fmla="*/ 0 h 978284"/>
              <a:gd name="connsiteX1" fmla="*/ 539386 w 540000"/>
              <a:gd name="connsiteY1" fmla="*/ 426099 h 978284"/>
              <a:gd name="connsiteX2" fmla="*/ 540000 w 540000"/>
              <a:gd name="connsiteY2" fmla="*/ 438284 h 978284"/>
              <a:gd name="connsiteX3" fmla="*/ 270000 w 540000"/>
              <a:gd name="connsiteY3" fmla="*/ 978284 h 978284"/>
              <a:gd name="connsiteX4" fmla="*/ 0 w 540000"/>
              <a:gd name="connsiteY4" fmla="*/ 438284 h 978284"/>
              <a:gd name="connsiteX5" fmla="*/ 79081 w 540000"/>
              <a:gd name="connsiteY5" fmla="*/ 56446 h 978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000" h="978284">
                <a:moveTo>
                  <a:pt x="113288" y="0"/>
                </a:moveTo>
                <a:lnTo>
                  <a:pt x="539386" y="426099"/>
                </a:lnTo>
                <a:lnTo>
                  <a:pt x="540000" y="438284"/>
                </a:lnTo>
                <a:cubicBezTo>
                  <a:pt x="540000" y="736518"/>
                  <a:pt x="419117" y="978284"/>
                  <a:pt x="270000" y="978284"/>
                </a:cubicBezTo>
                <a:cubicBezTo>
                  <a:pt x="120883" y="978284"/>
                  <a:pt x="0" y="736518"/>
                  <a:pt x="0" y="438284"/>
                </a:cubicBezTo>
                <a:cubicBezTo>
                  <a:pt x="0" y="289167"/>
                  <a:pt x="30220" y="154167"/>
                  <a:pt x="79081" y="56446"/>
                </a:cubicBezTo>
                <a:close/>
              </a:path>
            </a:pathLst>
          </a:cu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15064202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2" name="Oval 21">
            <a:extLst>
              <a:ext uri="{FF2B5EF4-FFF2-40B4-BE49-F238E27FC236}">
                <a16:creationId xmlns:a16="http://schemas.microsoft.com/office/drawing/2014/main" id="{94729CA3-91C4-4A89-9448-A2F0E409177A}"/>
              </a:ext>
            </a:extLst>
          </p:cNvPr>
          <p:cNvSpPr>
            <a:spLocks noChangeAspect="1"/>
          </p:cNvSpPr>
          <p:nvPr/>
        </p:nvSpPr>
        <p:spPr>
          <a:xfrm>
            <a:off x="11069864" y="33337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3" name="Group 12">
            <a:extLst>
              <a:ext uri="{FF2B5EF4-FFF2-40B4-BE49-F238E27FC236}">
                <a16:creationId xmlns:a16="http://schemas.microsoft.com/office/drawing/2014/main" id="{168347B7-45FA-4A01-924D-DC385B720B3E}"/>
              </a:ext>
            </a:extLst>
          </p:cNvPr>
          <p:cNvGrpSpPr/>
          <p:nvPr/>
        </p:nvGrpSpPr>
        <p:grpSpPr>
          <a:xfrm>
            <a:off x="331786" y="5528198"/>
            <a:ext cx="631474" cy="667800"/>
            <a:chOff x="2994153" y="1378666"/>
            <a:chExt cx="631474" cy="667800"/>
          </a:xfrm>
        </p:grpSpPr>
        <p:sp>
          <p:nvSpPr>
            <p:cNvPr id="20" name="Freeform: Shape 19">
              <a:extLst>
                <a:ext uri="{FF2B5EF4-FFF2-40B4-BE49-F238E27FC236}">
                  <a16:creationId xmlns:a16="http://schemas.microsoft.com/office/drawing/2014/main" id="{31167DA1-25D1-4E60-A62E-42B6F56A96EC}"/>
                </a:ext>
              </a:extLst>
            </p:cNvPr>
            <p:cNvSpPr>
              <a:spLocks noChangeAspect="1"/>
            </p:cNvSpPr>
            <p:nvPr/>
          </p:nvSpPr>
          <p:spPr>
            <a:xfrm rot="2700000">
              <a:off x="3039890" y="1332929"/>
              <a:ext cx="540000"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Oval 20">
              <a:extLst>
                <a:ext uri="{FF2B5EF4-FFF2-40B4-BE49-F238E27FC236}">
                  <a16:creationId xmlns:a16="http://schemas.microsoft.com/office/drawing/2014/main" id="{6B7B7215-A661-477E-91D0-CDBE5564D2B9}"/>
                </a:ext>
              </a:extLst>
            </p:cNvPr>
            <p:cNvSpPr/>
            <p:nvPr/>
          </p:nvSpPr>
          <p:spPr>
            <a:xfrm rot="8100000">
              <a:off x="3047090" y="1506466"/>
              <a:ext cx="270000" cy="54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8978E540-142B-4A82-9C3F-E61BC190AEED}"/>
              </a:ext>
            </a:extLst>
          </p:cNvPr>
          <p:cNvSpPr>
            <a:spLocks noGrp="1"/>
          </p:cNvSpPr>
          <p:nvPr>
            <p:ph type="title"/>
          </p:nvPr>
        </p:nvSpPr>
        <p:spPr>
          <a:xfrm>
            <a:off x="550863" y="549275"/>
            <a:ext cx="11090274" cy="1332000"/>
          </a:xfrm>
        </p:spPr>
        <p:txBody>
          <a:bodyPr/>
          <a:lstStyle>
            <a:lvl1pPr>
              <a:lnSpc>
                <a:spcPct val="100000"/>
              </a:lnSpc>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2C6BF36-D4F5-4363-B440-BDAE50BBD4B6}"/>
              </a:ext>
            </a:extLst>
          </p:cNvPr>
          <p:cNvSpPr>
            <a:spLocks noGrp="1"/>
          </p:cNvSpPr>
          <p:nvPr>
            <p:ph sz="half" idx="1"/>
          </p:nvPr>
        </p:nvSpPr>
        <p:spPr>
          <a:xfrm>
            <a:off x="550862" y="2097175"/>
            <a:ext cx="5435600" cy="3995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F8362910-87AA-4E67-992D-8D4822FD89FE}"/>
              </a:ext>
            </a:extLst>
          </p:cNvPr>
          <p:cNvSpPr>
            <a:spLocks noGrp="1"/>
          </p:cNvSpPr>
          <p:nvPr>
            <p:ph sz="half" idx="2"/>
          </p:nvPr>
        </p:nvSpPr>
        <p:spPr>
          <a:xfrm>
            <a:off x="6205538" y="2097175"/>
            <a:ext cx="5435600" cy="3995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BB99A8AF-0998-4613-B1D8-C14ECBFFDF67}"/>
              </a:ext>
            </a:extLst>
          </p:cNvPr>
          <p:cNvSpPr>
            <a:spLocks noGrp="1"/>
          </p:cNvSpPr>
          <p:nvPr>
            <p:ph type="dt" sz="half" idx="10"/>
          </p:nvPr>
        </p:nvSpPr>
        <p:spPr/>
        <p:txBody>
          <a:bodyPr/>
          <a:lstStyle/>
          <a:p>
            <a:fld id="{20E95673-5512-4AAA-9AEB-E00C61EC65D5}" type="datetime2">
              <a:rPr lang="en-US" smtClean="0"/>
              <a:t>Sunday, September 24, 2023</a:t>
            </a:fld>
            <a:endParaRPr lang="en-US"/>
          </a:p>
        </p:txBody>
      </p:sp>
      <p:sp>
        <p:nvSpPr>
          <p:cNvPr id="6" name="Footer Placeholder 5">
            <a:extLst>
              <a:ext uri="{FF2B5EF4-FFF2-40B4-BE49-F238E27FC236}">
                <a16:creationId xmlns:a16="http://schemas.microsoft.com/office/drawing/2014/main" id="{66E44EAA-B8A9-4428-A9DF-1174DA940990}"/>
              </a:ext>
            </a:extLst>
          </p:cNvPr>
          <p:cNvSpPr>
            <a:spLocks noGrp="1"/>
          </p:cNvSpPr>
          <p:nvPr>
            <p:ph type="ftr" sz="quarter" idx="11"/>
          </p:nvPr>
        </p:nvSpPr>
        <p:spPr/>
        <p:txBody>
          <a:bodyPr/>
          <a:lstStyle/>
          <a:p>
            <a:r>
              <a:rPr lang="en-US"/>
              <a:t>Sample Footer</a:t>
            </a:r>
          </a:p>
        </p:txBody>
      </p:sp>
      <p:sp>
        <p:nvSpPr>
          <p:cNvPr id="7" name="Slide Number Placeholder 6">
            <a:extLst>
              <a:ext uri="{FF2B5EF4-FFF2-40B4-BE49-F238E27FC236}">
                <a16:creationId xmlns:a16="http://schemas.microsoft.com/office/drawing/2014/main" id="{19E5C381-C899-4BF9-B584-2D78074D1CB2}"/>
              </a:ext>
            </a:extLst>
          </p:cNvPr>
          <p:cNvSpPr>
            <a:spLocks noGrp="1"/>
          </p:cNvSpPr>
          <p:nvPr>
            <p:ph type="sldNum" sz="quarter" idx="12"/>
          </p:nvPr>
        </p:nvSpPr>
        <p:spPr/>
        <p:txBody>
          <a:bodyPr/>
          <a:lstStyle/>
          <a:p>
            <a:fld id="{DBA1B0FB-D917-4C8C-928F-313BD683BF39}" type="slidenum">
              <a:rPr lang="en-US" smtClean="0"/>
              <a:t>‹Nº›</a:t>
            </a:fld>
            <a:endParaRPr lang="en-US"/>
          </a:p>
        </p:txBody>
      </p:sp>
    </p:spTree>
    <p:extLst>
      <p:ext uri="{BB962C8B-B14F-4D97-AF65-F5344CB8AC3E}">
        <p14:creationId xmlns:p14="http://schemas.microsoft.com/office/powerpoint/2010/main" val="21476552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2" name="Oval 11">
            <a:extLst>
              <a:ext uri="{FF2B5EF4-FFF2-40B4-BE49-F238E27FC236}">
                <a16:creationId xmlns:a16="http://schemas.microsoft.com/office/drawing/2014/main" id="{FD65A50E-2F73-4426-8586-9731AFA2D2E0}"/>
              </a:ext>
            </a:extLst>
          </p:cNvPr>
          <p:cNvSpPr>
            <a:spLocks noChangeAspect="1"/>
          </p:cNvSpPr>
          <p:nvPr/>
        </p:nvSpPr>
        <p:spPr>
          <a:xfrm>
            <a:off x="11091612" y="5893466"/>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Rectangle 10">
            <a:extLst>
              <a:ext uri="{FF2B5EF4-FFF2-40B4-BE49-F238E27FC236}">
                <a16:creationId xmlns:a16="http://schemas.microsoft.com/office/drawing/2014/main" id="{EB89C080-4102-49AE-BDA9-59A4A67E2486}"/>
              </a:ext>
            </a:extLst>
          </p:cNvPr>
          <p:cNvSpPr/>
          <p:nvPr/>
        </p:nvSpPr>
        <p:spPr>
          <a:xfrm>
            <a:off x="11451612" y="5827878"/>
            <a:ext cx="379049" cy="360000"/>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DE62014-F04C-495A-964E-6B888D49CDE9}"/>
              </a:ext>
            </a:extLst>
          </p:cNvPr>
          <p:cNvSpPr>
            <a:spLocks noGrp="1"/>
          </p:cNvSpPr>
          <p:nvPr>
            <p:ph type="title"/>
          </p:nvPr>
        </p:nvSpPr>
        <p:spPr>
          <a:xfrm>
            <a:off x="550862" y="549275"/>
            <a:ext cx="11097551" cy="1332000"/>
          </a:xfrm>
        </p:spPr>
        <p:txBody>
          <a:bodyPr vert="horz" wrap="square" lIns="0" tIns="0" rIns="0" bIns="0" rtlCol="0" anchor="t" anchorCtr="0">
            <a:normAutofit/>
          </a:bodyPr>
          <a:lstStyle>
            <a:lvl1pPr>
              <a:defRPr lang="en-US" sz="3200" dirty="0"/>
            </a:lvl1pPr>
          </a:lstStyle>
          <a:p>
            <a:pPr lvl="0">
              <a:lnSpc>
                <a:spcPct val="100000"/>
              </a:lnSpc>
            </a:pPr>
            <a:r>
              <a:rPr lang="en-US"/>
              <a:t>Click to edit Master title style</a:t>
            </a:r>
            <a:endParaRPr lang="en-US" dirty="0"/>
          </a:p>
        </p:txBody>
      </p:sp>
      <p:sp>
        <p:nvSpPr>
          <p:cNvPr id="3" name="Text Placeholder 2">
            <a:extLst>
              <a:ext uri="{FF2B5EF4-FFF2-40B4-BE49-F238E27FC236}">
                <a16:creationId xmlns:a16="http://schemas.microsoft.com/office/drawing/2014/main" id="{555DF027-E633-44EE-ACA0-C205930AA93E}"/>
              </a:ext>
            </a:extLst>
          </p:cNvPr>
          <p:cNvSpPr>
            <a:spLocks noGrp="1"/>
          </p:cNvSpPr>
          <p:nvPr>
            <p:ph type="body" idx="1"/>
          </p:nvPr>
        </p:nvSpPr>
        <p:spPr>
          <a:xfrm>
            <a:off x="550864" y="1881275"/>
            <a:ext cx="5437186" cy="535354"/>
          </a:xfrm>
        </p:spPr>
        <p:txBody>
          <a:bodyPr anchor="b">
            <a:normAutofit/>
          </a:bodyPr>
          <a:lstStyle>
            <a:lvl1pPr marL="0" indent="0">
              <a:buNone/>
              <a:defRPr sz="14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BA4F363-FEEF-4CD2-A18E-17AE8D485171}"/>
              </a:ext>
            </a:extLst>
          </p:cNvPr>
          <p:cNvSpPr>
            <a:spLocks noGrp="1"/>
          </p:cNvSpPr>
          <p:nvPr>
            <p:ph sz="half" idx="2"/>
          </p:nvPr>
        </p:nvSpPr>
        <p:spPr>
          <a:xfrm>
            <a:off x="550863" y="2577270"/>
            <a:ext cx="5429114" cy="351555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34E50F8C-4D64-40FD-AE8C-6A1F3C2A84ED}"/>
              </a:ext>
            </a:extLst>
          </p:cNvPr>
          <p:cNvSpPr>
            <a:spLocks noGrp="1"/>
          </p:cNvSpPr>
          <p:nvPr>
            <p:ph type="body" sz="quarter" idx="3"/>
          </p:nvPr>
        </p:nvSpPr>
        <p:spPr>
          <a:xfrm>
            <a:off x="6212024" y="1881275"/>
            <a:ext cx="5436392" cy="535354"/>
          </a:xfrm>
        </p:spPr>
        <p:txBody>
          <a:bodyPr vert="horz" wrap="square" lIns="0" tIns="0" rIns="0" bIns="0" rtlCol="0" anchor="b">
            <a:normAutofit/>
          </a:bodyPr>
          <a:lstStyle>
            <a:lvl1pPr>
              <a:defRPr lang="en-US" sz="1400" b="0" cap="all" spc="200" baseline="0" dirty="0">
                <a:solidFill>
                  <a:schemeClr val="tx1"/>
                </a:solidFill>
              </a:defRPr>
            </a:lvl1pPr>
          </a:lstStyle>
          <a:p>
            <a:pPr marL="0" lvl="0" indent="0">
              <a:buNone/>
            </a:pPr>
            <a:r>
              <a:rPr lang="en-US"/>
              <a:t>Click to edit Master text styles</a:t>
            </a:r>
          </a:p>
        </p:txBody>
      </p:sp>
      <p:sp>
        <p:nvSpPr>
          <p:cNvPr id="6" name="Content Placeholder 5">
            <a:extLst>
              <a:ext uri="{FF2B5EF4-FFF2-40B4-BE49-F238E27FC236}">
                <a16:creationId xmlns:a16="http://schemas.microsoft.com/office/drawing/2014/main" id="{A7AC943E-DB2B-40E0-907F-8EA1404791DE}"/>
              </a:ext>
            </a:extLst>
          </p:cNvPr>
          <p:cNvSpPr>
            <a:spLocks noGrp="1"/>
          </p:cNvSpPr>
          <p:nvPr>
            <p:ph sz="quarter" idx="4"/>
          </p:nvPr>
        </p:nvSpPr>
        <p:spPr>
          <a:xfrm>
            <a:off x="6212023" y="2577270"/>
            <a:ext cx="5436391" cy="351555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DCDCD5B-3F26-4AFA-8BD4-E5D8DD2AF494}"/>
              </a:ext>
            </a:extLst>
          </p:cNvPr>
          <p:cNvSpPr>
            <a:spLocks noGrp="1"/>
          </p:cNvSpPr>
          <p:nvPr>
            <p:ph type="dt" sz="half" idx="10"/>
          </p:nvPr>
        </p:nvSpPr>
        <p:spPr/>
        <p:txBody>
          <a:bodyPr/>
          <a:lstStyle/>
          <a:p>
            <a:fld id="{C13138FA-2E87-4873-8BBA-13E447C9A99A}" type="datetime2">
              <a:rPr lang="en-US" smtClean="0"/>
              <a:t>Sunday, September 24, 2023</a:t>
            </a:fld>
            <a:endParaRPr lang="en-US"/>
          </a:p>
        </p:txBody>
      </p:sp>
      <p:sp>
        <p:nvSpPr>
          <p:cNvPr id="8" name="Footer Placeholder 7">
            <a:extLst>
              <a:ext uri="{FF2B5EF4-FFF2-40B4-BE49-F238E27FC236}">
                <a16:creationId xmlns:a16="http://schemas.microsoft.com/office/drawing/2014/main" id="{3D10D1EE-83A0-4FB5-9B25-8A73DE891A87}"/>
              </a:ext>
            </a:extLst>
          </p:cNvPr>
          <p:cNvSpPr>
            <a:spLocks noGrp="1"/>
          </p:cNvSpPr>
          <p:nvPr>
            <p:ph type="ftr" sz="quarter" idx="11"/>
          </p:nvPr>
        </p:nvSpPr>
        <p:spPr/>
        <p:txBody>
          <a:bodyPr/>
          <a:lstStyle/>
          <a:p>
            <a:r>
              <a:rPr lang="en-US"/>
              <a:t>Sample Footer</a:t>
            </a:r>
          </a:p>
        </p:txBody>
      </p:sp>
      <p:sp>
        <p:nvSpPr>
          <p:cNvPr id="9" name="Slide Number Placeholder 8">
            <a:extLst>
              <a:ext uri="{FF2B5EF4-FFF2-40B4-BE49-F238E27FC236}">
                <a16:creationId xmlns:a16="http://schemas.microsoft.com/office/drawing/2014/main" id="{03031C35-2E5B-491D-85ED-DB42A4FE1623}"/>
              </a:ext>
            </a:extLst>
          </p:cNvPr>
          <p:cNvSpPr>
            <a:spLocks noGrp="1"/>
          </p:cNvSpPr>
          <p:nvPr>
            <p:ph type="sldNum" sz="quarter" idx="12"/>
          </p:nvPr>
        </p:nvSpPr>
        <p:spPr/>
        <p:txBody>
          <a:bodyPr/>
          <a:lstStyle/>
          <a:p>
            <a:fld id="{DBA1B0FB-D917-4C8C-928F-313BD683BF39}" type="slidenum">
              <a:rPr lang="en-US" smtClean="0"/>
              <a:t>‹Nº›</a:t>
            </a:fld>
            <a:endParaRPr lang="en-US"/>
          </a:p>
        </p:txBody>
      </p:sp>
    </p:spTree>
    <p:extLst>
      <p:ext uri="{BB962C8B-B14F-4D97-AF65-F5344CB8AC3E}">
        <p14:creationId xmlns:p14="http://schemas.microsoft.com/office/powerpoint/2010/main" val="40886027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2053C-0E9C-4159-B7C9-6AB74343918D}"/>
              </a:ext>
            </a:extLst>
          </p:cNvPr>
          <p:cNvSpPr>
            <a:spLocks noGrp="1"/>
          </p:cNvSpPr>
          <p:nvPr>
            <p:ph type="title"/>
          </p:nvPr>
        </p:nvSpPr>
        <p:spPr>
          <a:xfrm>
            <a:off x="3359149" y="550799"/>
            <a:ext cx="8283313" cy="5542025"/>
          </a:xfrm>
        </p:spPr>
        <p:txBody>
          <a:bodyPr vert="horz" wrap="square" lIns="0" tIns="0" rIns="0" bIns="0" rtlCol="0" anchor="ctr" anchorCtr="0">
            <a:normAutofit/>
          </a:bodyPr>
          <a:lstStyle>
            <a:lvl1pPr>
              <a:defRPr lang="en-US" dirty="0"/>
            </a:lvl1pPr>
          </a:lstStyle>
          <a:p>
            <a:pPr lvl="0">
              <a:lnSpc>
                <a:spcPct val="100000"/>
              </a:lnSpc>
            </a:pPr>
            <a:r>
              <a:rPr lang="en-US"/>
              <a:t>Click to edit Master title style</a:t>
            </a:r>
            <a:endParaRPr lang="en-US" dirty="0"/>
          </a:p>
        </p:txBody>
      </p:sp>
      <p:sp>
        <p:nvSpPr>
          <p:cNvPr id="3" name="Date Placeholder 2">
            <a:extLst>
              <a:ext uri="{FF2B5EF4-FFF2-40B4-BE49-F238E27FC236}">
                <a16:creationId xmlns:a16="http://schemas.microsoft.com/office/drawing/2014/main" id="{D4F51F65-E111-4656-83BE-CFCDE2DD6CD6}"/>
              </a:ext>
            </a:extLst>
          </p:cNvPr>
          <p:cNvSpPr>
            <a:spLocks noGrp="1"/>
          </p:cNvSpPr>
          <p:nvPr>
            <p:ph type="dt" sz="half" idx="10"/>
          </p:nvPr>
        </p:nvSpPr>
        <p:spPr/>
        <p:txBody>
          <a:bodyPr/>
          <a:lstStyle/>
          <a:p>
            <a:fld id="{D75BB40A-97BD-4BFB-B639-0BFF95FDE8B7}" type="datetime2">
              <a:rPr lang="en-US" smtClean="0"/>
              <a:t>Sunday, September 24, 2023</a:t>
            </a:fld>
            <a:endParaRPr lang="en-US"/>
          </a:p>
        </p:txBody>
      </p:sp>
      <p:sp>
        <p:nvSpPr>
          <p:cNvPr id="4" name="Footer Placeholder 3">
            <a:extLst>
              <a:ext uri="{FF2B5EF4-FFF2-40B4-BE49-F238E27FC236}">
                <a16:creationId xmlns:a16="http://schemas.microsoft.com/office/drawing/2014/main" id="{F9FF82CB-2D17-4918-821E-485475CF243B}"/>
              </a:ext>
            </a:extLst>
          </p:cNvPr>
          <p:cNvSpPr>
            <a:spLocks noGrp="1"/>
          </p:cNvSpPr>
          <p:nvPr>
            <p:ph type="ftr" sz="quarter" idx="11"/>
          </p:nvPr>
        </p:nvSpPr>
        <p:spPr/>
        <p:txBody>
          <a:bodyPr/>
          <a:lstStyle/>
          <a:p>
            <a:r>
              <a:rPr lang="en-US"/>
              <a:t>Sample Footer</a:t>
            </a:r>
          </a:p>
        </p:txBody>
      </p:sp>
      <p:sp>
        <p:nvSpPr>
          <p:cNvPr id="5" name="Slide Number Placeholder 4">
            <a:extLst>
              <a:ext uri="{FF2B5EF4-FFF2-40B4-BE49-F238E27FC236}">
                <a16:creationId xmlns:a16="http://schemas.microsoft.com/office/drawing/2014/main" id="{7B66589D-A056-4817-AE15-39D87FE13169}"/>
              </a:ext>
            </a:extLst>
          </p:cNvPr>
          <p:cNvSpPr>
            <a:spLocks noGrp="1"/>
          </p:cNvSpPr>
          <p:nvPr>
            <p:ph type="sldNum" sz="quarter" idx="12"/>
          </p:nvPr>
        </p:nvSpPr>
        <p:spPr/>
        <p:txBody>
          <a:bodyPr/>
          <a:lstStyle/>
          <a:p>
            <a:fld id="{DBA1B0FB-D917-4C8C-928F-313BD683BF39}" type="slidenum">
              <a:rPr lang="en-US" smtClean="0"/>
              <a:t>‹Nº›</a:t>
            </a:fld>
            <a:endParaRPr lang="en-US"/>
          </a:p>
        </p:txBody>
      </p:sp>
      <p:sp>
        <p:nvSpPr>
          <p:cNvPr id="39" name="Freeform: Shape 38">
            <a:extLst>
              <a:ext uri="{FF2B5EF4-FFF2-40B4-BE49-F238E27FC236}">
                <a16:creationId xmlns:a16="http://schemas.microsoft.com/office/drawing/2014/main" id="{E489F067-39E1-4757-BC11-6169A343F2E1}"/>
              </a:ext>
            </a:extLst>
          </p:cNvPr>
          <p:cNvSpPr>
            <a:spLocks noChangeAspect="1"/>
          </p:cNvSpPr>
          <p:nvPr/>
        </p:nvSpPr>
        <p:spPr>
          <a:xfrm rot="18900000" flipV="1">
            <a:off x="-410727" y="3958416"/>
            <a:ext cx="3536330" cy="1853969"/>
          </a:xfrm>
          <a:custGeom>
            <a:avLst/>
            <a:gdLst>
              <a:gd name="connsiteX0" fmla="*/ 3536330 w 3536330"/>
              <a:gd name="connsiteY0" fmla="*/ 1853969 h 1853969"/>
              <a:gd name="connsiteX1" fmla="*/ 1682362 w 3536330"/>
              <a:gd name="connsiteY1" fmla="*/ 0 h 1853969"/>
              <a:gd name="connsiteX2" fmla="*/ 52157 w 3536330"/>
              <a:gd name="connsiteY2" fmla="*/ 970257 h 1853969"/>
              <a:gd name="connsiteX3" fmla="*/ 0 w 3536330"/>
              <a:gd name="connsiteY3" fmla="*/ 1078528 h 1853969"/>
              <a:gd name="connsiteX4" fmla="*/ 757215 w 3536330"/>
              <a:gd name="connsiteY4" fmla="*/ 1835743 h 1853969"/>
              <a:gd name="connsiteX5" fmla="*/ 774211 w 3536330"/>
              <a:gd name="connsiteY5" fmla="*/ 1667149 h 1853969"/>
              <a:gd name="connsiteX6" fmla="*/ 1682362 w 3536330"/>
              <a:gd name="connsiteY6" fmla="*/ 926985 h 1853969"/>
              <a:gd name="connsiteX7" fmla="*/ 2609345 w 3536330"/>
              <a:gd name="connsiteY7" fmla="*/ 1853969 h 1853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36330" h="1853969">
                <a:moveTo>
                  <a:pt x="3536330" y="1853969"/>
                </a:moveTo>
                <a:cubicBezTo>
                  <a:pt x="3536330" y="830051"/>
                  <a:pt x="2706280" y="0"/>
                  <a:pt x="1682362" y="0"/>
                </a:cubicBezTo>
                <a:cubicBezTo>
                  <a:pt x="978418" y="0"/>
                  <a:pt x="366107" y="392328"/>
                  <a:pt x="52157" y="970257"/>
                </a:cubicBezTo>
                <a:lnTo>
                  <a:pt x="0" y="1078528"/>
                </a:lnTo>
                <a:lnTo>
                  <a:pt x="757215" y="1835743"/>
                </a:lnTo>
                <a:lnTo>
                  <a:pt x="774211" y="1667149"/>
                </a:lnTo>
                <a:cubicBezTo>
                  <a:pt x="860649" y="1244739"/>
                  <a:pt x="1234397" y="926985"/>
                  <a:pt x="1682362" y="926985"/>
                </a:cubicBezTo>
                <a:cubicBezTo>
                  <a:pt x="2194320" y="926985"/>
                  <a:pt x="2609345" y="1342010"/>
                  <a:pt x="2609345" y="1853969"/>
                </a:cubicBezTo>
                <a:close/>
              </a:path>
            </a:pathLst>
          </a:custGeom>
          <a:gradFill flip="none" rotWithShape="1">
            <a:gsLst>
              <a:gs pos="97000">
                <a:schemeClr val="bg2"/>
              </a:gs>
              <a:gs pos="31000">
                <a:schemeClr val="bg2">
                  <a:lumMod val="90000"/>
                  <a:lumOff val="10000"/>
                </a:schemeClr>
              </a:gs>
            </a:gsLst>
            <a:lin ang="15000000" scaled="0"/>
            <a:tileRect/>
          </a:gradFill>
          <a:ln>
            <a:noFill/>
          </a:ln>
          <a:effectLst>
            <a:innerShdw blurRad="355600" dist="101600" dir="16200000">
              <a:schemeClr val="accent1">
                <a:lumMod val="60000"/>
                <a:lumOff val="40000"/>
                <a:alpha val="8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3" name="Freeform: Shape 32">
            <a:extLst>
              <a:ext uri="{FF2B5EF4-FFF2-40B4-BE49-F238E27FC236}">
                <a16:creationId xmlns:a16="http://schemas.microsoft.com/office/drawing/2014/main" id="{DD231011-607F-42F1-B2D9-2BA8E91CC6AF}"/>
              </a:ext>
            </a:extLst>
          </p:cNvPr>
          <p:cNvSpPr>
            <a:spLocks noChangeAspect="1"/>
          </p:cNvSpPr>
          <p:nvPr/>
        </p:nvSpPr>
        <p:spPr>
          <a:xfrm rot="18900000" flipV="1">
            <a:off x="-481151" y="3649708"/>
            <a:ext cx="3478701" cy="2164843"/>
          </a:xfrm>
          <a:custGeom>
            <a:avLst/>
            <a:gdLst>
              <a:gd name="connsiteX0" fmla="*/ 3478701 w 3478701"/>
              <a:gd name="connsiteY0" fmla="*/ 2164843 h 2164843"/>
              <a:gd name="connsiteX1" fmla="*/ 1624733 w 3478701"/>
              <a:gd name="connsiteY1" fmla="*/ 0 h 2164843"/>
              <a:gd name="connsiteX2" fmla="*/ 87393 w 3478701"/>
              <a:gd name="connsiteY2" fmla="*/ 954459 h 2164843"/>
              <a:gd name="connsiteX3" fmla="*/ 0 w 3478701"/>
              <a:gd name="connsiteY3" fmla="*/ 1122434 h 2164843"/>
              <a:gd name="connsiteX4" fmla="*/ 736015 w 3478701"/>
              <a:gd name="connsiteY4" fmla="*/ 1858449 h 2164843"/>
              <a:gd name="connsiteX5" fmla="*/ 739424 w 3478701"/>
              <a:gd name="connsiteY5" fmla="*/ 1842964 h 2164843"/>
              <a:gd name="connsiteX6" fmla="*/ 1624733 w 3478701"/>
              <a:gd name="connsiteY6" fmla="*/ 1082422 h 2164843"/>
              <a:gd name="connsiteX7" fmla="*/ 2551716 w 3478701"/>
              <a:gd name="connsiteY7" fmla="*/ 2164843 h 2164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78701" h="2164843">
                <a:moveTo>
                  <a:pt x="3478701" y="2164843"/>
                </a:moveTo>
                <a:cubicBezTo>
                  <a:pt x="3478701" y="969234"/>
                  <a:pt x="2648651" y="0"/>
                  <a:pt x="1624733" y="0"/>
                </a:cubicBezTo>
                <a:cubicBezTo>
                  <a:pt x="984784" y="0"/>
                  <a:pt x="420564" y="378607"/>
                  <a:pt x="87393" y="954459"/>
                </a:cubicBezTo>
                <a:lnTo>
                  <a:pt x="0" y="1122434"/>
                </a:lnTo>
                <a:lnTo>
                  <a:pt x="736015" y="1858449"/>
                </a:lnTo>
                <a:lnTo>
                  <a:pt x="739424" y="1842964"/>
                </a:lnTo>
                <a:cubicBezTo>
                  <a:pt x="856791" y="1402344"/>
                  <a:pt x="1208766" y="1082422"/>
                  <a:pt x="1624733" y="1082422"/>
                </a:cubicBezTo>
                <a:cubicBezTo>
                  <a:pt x="2136692" y="1082422"/>
                  <a:pt x="2551716" y="1567038"/>
                  <a:pt x="2551716" y="2164843"/>
                </a:cubicBezTo>
                <a:close/>
              </a:path>
            </a:pathLst>
          </a:custGeom>
          <a:solidFill>
            <a:schemeClr val="bg2">
              <a:lumMod val="50000"/>
              <a:lumOff val="50000"/>
              <a:alpha val="40000"/>
            </a:schemeClr>
          </a:solidFill>
          <a:ln>
            <a:noFill/>
          </a:ln>
          <a:effectLst>
            <a:softEdge rad="3810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4" name="Oval 23">
            <a:extLst>
              <a:ext uri="{FF2B5EF4-FFF2-40B4-BE49-F238E27FC236}">
                <a16:creationId xmlns:a16="http://schemas.microsoft.com/office/drawing/2014/main" id="{EC472EFA-56B5-4A41-8D4B-E9F37727F34D}"/>
              </a:ext>
            </a:extLst>
          </p:cNvPr>
          <p:cNvSpPr/>
          <p:nvPr/>
        </p:nvSpPr>
        <p:spPr>
          <a:xfrm rot="13500000" flipV="1">
            <a:off x="1512277" y="2840042"/>
            <a:ext cx="214196" cy="933178"/>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2" name="Oval 41">
            <a:extLst>
              <a:ext uri="{FF2B5EF4-FFF2-40B4-BE49-F238E27FC236}">
                <a16:creationId xmlns:a16="http://schemas.microsoft.com/office/drawing/2014/main" id="{33781B6C-21AD-489D-A3CB-522BB2AC543F}"/>
              </a:ext>
            </a:extLst>
          </p:cNvPr>
          <p:cNvSpPr>
            <a:spLocks noChangeAspect="1"/>
          </p:cNvSpPr>
          <p:nvPr/>
        </p:nvSpPr>
        <p:spPr>
          <a:xfrm>
            <a:off x="1780661" y="385236"/>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51" name="Group 50">
            <a:extLst>
              <a:ext uri="{FF2B5EF4-FFF2-40B4-BE49-F238E27FC236}">
                <a16:creationId xmlns:a16="http://schemas.microsoft.com/office/drawing/2014/main" id="{01AD5B80-530E-44CD-8D4A-2796FB214CBF}"/>
              </a:ext>
            </a:extLst>
          </p:cNvPr>
          <p:cNvGrpSpPr/>
          <p:nvPr/>
        </p:nvGrpSpPr>
        <p:grpSpPr>
          <a:xfrm>
            <a:off x="623181" y="1514007"/>
            <a:ext cx="734257" cy="760506"/>
            <a:chOff x="5243759" y="1363788"/>
            <a:chExt cx="734257" cy="760506"/>
          </a:xfrm>
        </p:grpSpPr>
        <p:sp>
          <p:nvSpPr>
            <p:cNvPr id="52" name="Freeform 5">
              <a:extLst>
                <a:ext uri="{FF2B5EF4-FFF2-40B4-BE49-F238E27FC236}">
                  <a16:creationId xmlns:a16="http://schemas.microsoft.com/office/drawing/2014/main" id="{2F746AA8-9050-4515-9B17-BC8503685299}"/>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3" name="Freeform 6">
              <a:extLst>
                <a:ext uri="{FF2B5EF4-FFF2-40B4-BE49-F238E27FC236}">
                  <a16:creationId xmlns:a16="http://schemas.microsoft.com/office/drawing/2014/main" id="{23EC1AC3-1698-46D5-80B7-F22F15E1A5E4}"/>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4" name="Freeform 8">
              <a:extLst>
                <a:ext uri="{FF2B5EF4-FFF2-40B4-BE49-F238E27FC236}">
                  <a16:creationId xmlns:a16="http://schemas.microsoft.com/office/drawing/2014/main" id="{73766156-553C-46EB-93FA-4F37CC0FF5CF}"/>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Tree>
    <p:extLst>
      <p:ext uri="{BB962C8B-B14F-4D97-AF65-F5344CB8AC3E}">
        <p14:creationId xmlns:p14="http://schemas.microsoft.com/office/powerpoint/2010/main" val="29758434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lstStyle/>
          <a:p>
            <a:fld id="{9EE9E0E3-ECF6-4CFE-8698-AEFEBCECC3C0}" type="datetime2">
              <a:rPr lang="en-US" smtClean="0"/>
              <a:t>Sunday, September 24, 2023</a:t>
            </a:fld>
            <a:endParaRPr lang="en-US"/>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lstStyle/>
          <a:p>
            <a:r>
              <a:rPr lang="en-US"/>
              <a:t>Sample Footer</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lstStyle/>
          <a:p>
            <a:fld id="{DBA1B0FB-D917-4C8C-928F-313BD683BF39}" type="slidenum">
              <a:rPr lang="en-US" smtClean="0"/>
              <a:t>‹Nº›</a:t>
            </a:fld>
            <a:endParaRPr lang="en-US"/>
          </a:p>
        </p:txBody>
      </p:sp>
    </p:spTree>
    <p:extLst>
      <p:ext uri="{BB962C8B-B14F-4D97-AF65-F5344CB8AC3E}">
        <p14:creationId xmlns:p14="http://schemas.microsoft.com/office/powerpoint/2010/main" val="39878830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778B0BE9-88B0-4883-9BA9-CD594C400EC1}"/>
              </a:ext>
            </a:extLst>
          </p:cNvPr>
          <p:cNvGrpSpPr/>
          <p:nvPr/>
        </p:nvGrpSpPr>
        <p:grpSpPr>
          <a:xfrm>
            <a:off x="4949631" y="5111861"/>
            <a:ext cx="1262947" cy="1335600"/>
            <a:chOff x="2678417" y="2427951"/>
            <a:chExt cx="1262947" cy="1335600"/>
          </a:xfrm>
        </p:grpSpPr>
        <p:sp>
          <p:nvSpPr>
            <p:cNvPr id="11" name="Freeform: Shape 10">
              <a:extLst>
                <a:ext uri="{FF2B5EF4-FFF2-40B4-BE49-F238E27FC236}">
                  <a16:creationId xmlns:a16="http://schemas.microsoft.com/office/drawing/2014/main" id="{C59DCBF3-7AFA-4CD1-A918-BC6DDE674E6C}"/>
                </a:ext>
              </a:extLst>
            </p:cNvPr>
            <p:cNvSpPr>
              <a:spLocks noChangeAspect="1"/>
            </p:cNvSpPr>
            <p:nvPr/>
          </p:nvSpPr>
          <p:spPr>
            <a:xfrm rot="2700000">
              <a:off x="2769891" y="2336477"/>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Oval 11">
              <a:extLst>
                <a:ext uri="{FF2B5EF4-FFF2-40B4-BE49-F238E27FC236}">
                  <a16:creationId xmlns:a16="http://schemas.microsoft.com/office/drawing/2014/main" id="{06964A02-96E1-4654-9187-DDDE7409F75B}"/>
                </a:ext>
              </a:extLst>
            </p:cNvPr>
            <p:cNvSpPr/>
            <p:nvPr/>
          </p:nvSpPr>
          <p:spPr>
            <a:xfrm rot="8100000">
              <a:off x="2784291" y="2683551"/>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BF3FF76C-A012-4CDA-8AE7-E9413955716A}"/>
              </a:ext>
            </a:extLst>
          </p:cNvPr>
          <p:cNvSpPr>
            <a:spLocks noGrp="1"/>
          </p:cNvSpPr>
          <p:nvPr>
            <p:ph type="title"/>
          </p:nvPr>
        </p:nvSpPr>
        <p:spPr>
          <a:xfrm>
            <a:off x="550863" y="549275"/>
            <a:ext cx="11090275" cy="984885"/>
          </a:xfrm>
        </p:spPr>
        <p:txBody>
          <a:bodyPr anchor="t">
            <a:normAutofit/>
          </a:bodyPr>
          <a:lstStyle>
            <a:lvl1pPr>
              <a:lnSpc>
                <a:spcPct val="100000"/>
              </a:lnSpc>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11A4C80-DC38-4641-924F-90D6078CF592}"/>
              </a:ext>
            </a:extLst>
          </p:cNvPr>
          <p:cNvSpPr>
            <a:spLocks noGrp="1"/>
          </p:cNvSpPr>
          <p:nvPr>
            <p:ph idx="1"/>
          </p:nvPr>
        </p:nvSpPr>
        <p:spPr>
          <a:xfrm>
            <a:off x="4295775" y="1750060"/>
            <a:ext cx="7345362" cy="4342765"/>
          </a:xfrm>
        </p:spPr>
        <p:txBody>
          <a:bodyPr>
            <a:normAutofit/>
          </a:bodyPr>
          <a:lstStyle>
            <a:lvl1pPr>
              <a:defRPr sz="1600"/>
            </a:lvl1pPr>
            <a:lvl2pPr>
              <a:defRPr sz="1600"/>
            </a:lvl2pPr>
            <a:lvl3pPr>
              <a:defRPr sz="1600"/>
            </a:lvl3pPr>
            <a:lvl4pPr>
              <a:defRPr sz="16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82C42771-D3A7-4072-85DC-B7C5E530E8AA}"/>
              </a:ext>
            </a:extLst>
          </p:cNvPr>
          <p:cNvSpPr>
            <a:spLocks noGrp="1"/>
          </p:cNvSpPr>
          <p:nvPr>
            <p:ph type="body" sz="half" idx="2"/>
          </p:nvPr>
        </p:nvSpPr>
        <p:spPr>
          <a:xfrm>
            <a:off x="550863" y="1750060"/>
            <a:ext cx="3565525" cy="434276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BD47AB1-6EB5-4E2C-B4A7-42DC643E9FF9}"/>
              </a:ext>
            </a:extLst>
          </p:cNvPr>
          <p:cNvSpPr>
            <a:spLocks noGrp="1"/>
          </p:cNvSpPr>
          <p:nvPr>
            <p:ph type="dt" sz="half" idx="10"/>
          </p:nvPr>
        </p:nvSpPr>
        <p:spPr/>
        <p:txBody>
          <a:bodyPr/>
          <a:lstStyle/>
          <a:p>
            <a:fld id="{251462FC-960E-4740-921F-B36862979F21}" type="datetime2">
              <a:rPr lang="en-US" smtClean="0"/>
              <a:t>Sunday, September 24, 2023</a:t>
            </a:fld>
            <a:endParaRPr lang="en-US"/>
          </a:p>
        </p:txBody>
      </p:sp>
      <p:sp>
        <p:nvSpPr>
          <p:cNvPr id="6" name="Footer Placeholder 5">
            <a:extLst>
              <a:ext uri="{FF2B5EF4-FFF2-40B4-BE49-F238E27FC236}">
                <a16:creationId xmlns:a16="http://schemas.microsoft.com/office/drawing/2014/main" id="{5BA9D15F-B6ED-46E1-9840-0B625880EE4B}"/>
              </a:ext>
            </a:extLst>
          </p:cNvPr>
          <p:cNvSpPr>
            <a:spLocks noGrp="1"/>
          </p:cNvSpPr>
          <p:nvPr>
            <p:ph type="ftr" sz="quarter" idx="11"/>
          </p:nvPr>
        </p:nvSpPr>
        <p:spPr/>
        <p:txBody>
          <a:bodyPr/>
          <a:lstStyle/>
          <a:p>
            <a:r>
              <a:rPr lang="en-US"/>
              <a:t>Sample Footer</a:t>
            </a:r>
          </a:p>
        </p:txBody>
      </p:sp>
      <p:sp>
        <p:nvSpPr>
          <p:cNvPr id="7" name="Slide Number Placeholder 6">
            <a:extLst>
              <a:ext uri="{FF2B5EF4-FFF2-40B4-BE49-F238E27FC236}">
                <a16:creationId xmlns:a16="http://schemas.microsoft.com/office/drawing/2014/main" id="{CDAEB023-7A5E-4087-B75E-A38A80EE5D01}"/>
              </a:ext>
            </a:extLst>
          </p:cNvPr>
          <p:cNvSpPr>
            <a:spLocks noGrp="1"/>
          </p:cNvSpPr>
          <p:nvPr>
            <p:ph type="sldNum" sz="quarter" idx="12"/>
          </p:nvPr>
        </p:nvSpPr>
        <p:spPr/>
        <p:txBody>
          <a:bodyPr/>
          <a:lstStyle/>
          <a:p>
            <a:fld id="{DBA1B0FB-D917-4C8C-928F-313BD683BF39}" type="slidenum">
              <a:rPr lang="en-US" smtClean="0"/>
              <a:t>‹Nº›</a:t>
            </a:fld>
            <a:endParaRPr lang="en-US"/>
          </a:p>
        </p:txBody>
      </p:sp>
    </p:spTree>
    <p:extLst>
      <p:ext uri="{BB962C8B-B14F-4D97-AF65-F5344CB8AC3E}">
        <p14:creationId xmlns:p14="http://schemas.microsoft.com/office/powerpoint/2010/main" val="9099322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F98F1FBA-F8BB-42CF-8B3E-D19AAFEE96C1}"/>
              </a:ext>
            </a:extLst>
          </p:cNvPr>
          <p:cNvGrpSpPr/>
          <p:nvPr/>
        </p:nvGrpSpPr>
        <p:grpSpPr>
          <a:xfrm>
            <a:off x="334964" y="5115518"/>
            <a:ext cx="734257" cy="760506"/>
            <a:chOff x="5243759" y="1363788"/>
            <a:chExt cx="734257" cy="760506"/>
          </a:xfrm>
        </p:grpSpPr>
        <p:sp>
          <p:nvSpPr>
            <p:cNvPr id="18" name="Freeform 5">
              <a:extLst>
                <a:ext uri="{FF2B5EF4-FFF2-40B4-BE49-F238E27FC236}">
                  <a16:creationId xmlns:a16="http://schemas.microsoft.com/office/drawing/2014/main" id="{60EE09DD-C3DB-4266-BCC3-A765CFFBF379}"/>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 name="Freeform 6">
              <a:extLst>
                <a:ext uri="{FF2B5EF4-FFF2-40B4-BE49-F238E27FC236}">
                  <a16:creationId xmlns:a16="http://schemas.microsoft.com/office/drawing/2014/main" id="{5F301FE0-96DC-4EFB-BBEE-AED762C337C9}"/>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Freeform 8">
              <a:extLst>
                <a:ext uri="{FF2B5EF4-FFF2-40B4-BE49-F238E27FC236}">
                  <a16:creationId xmlns:a16="http://schemas.microsoft.com/office/drawing/2014/main" id="{3BEAD276-8850-4C0C-9777-8537000D522A}"/>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4E5EE0A0-B07E-479B-9684-4BD09FA4376C}"/>
              </a:ext>
            </a:extLst>
          </p:cNvPr>
          <p:cNvSpPr>
            <a:spLocks noGrp="1"/>
          </p:cNvSpPr>
          <p:nvPr>
            <p:ph type="title"/>
          </p:nvPr>
        </p:nvSpPr>
        <p:spPr>
          <a:xfrm>
            <a:off x="550863" y="575409"/>
            <a:ext cx="4500562" cy="984885"/>
          </a:xfrm>
        </p:spPr>
        <p:txBody>
          <a:bodyPr vert="horz" wrap="square" lIns="0" tIns="0" rIns="0" bIns="0" rtlCol="0" anchor="t" anchorCtr="0">
            <a:normAutofit/>
          </a:bodyPr>
          <a:lstStyle>
            <a:lvl1pPr>
              <a:defRPr lang="en-US" sz="3200" dirty="0"/>
            </a:lvl1pPr>
          </a:lstStyle>
          <a:p>
            <a:pPr lvl="0">
              <a:lnSpc>
                <a:spcPct val="100000"/>
              </a:lnSpc>
            </a:pPr>
            <a:r>
              <a:rPr lang="en-US"/>
              <a:t>Click to edit Master title style</a:t>
            </a:r>
            <a:endParaRPr lang="en-US" dirty="0"/>
          </a:p>
        </p:txBody>
      </p:sp>
      <p:sp>
        <p:nvSpPr>
          <p:cNvPr id="3" name="Picture Placeholder 2">
            <a:extLst>
              <a:ext uri="{FF2B5EF4-FFF2-40B4-BE49-F238E27FC236}">
                <a16:creationId xmlns:a16="http://schemas.microsoft.com/office/drawing/2014/main" id="{C11893A9-3462-4F51-83AE-5D2F124B985F}"/>
              </a:ext>
            </a:extLst>
          </p:cNvPr>
          <p:cNvSpPr>
            <a:spLocks noGrp="1"/>
          </p:cNvSpPr>
          <p:nvPr>
            <p:ph type="pic" idx="1"/>
          </p:nvPr>
        </p:nvSpPr>
        <p:spPr>
          <a:xfrm>
            <a:off x="5267324" y="575409"/>
            <a:ext cx="6373813" cy="5733316"/>
          </a:xfrm>
        </p:spPr>
        <p:txBody>
          <a:bodyPr>
            <a:normAutofit/>
          </a:bodyPr>
          <a:lstStyle>
            <a:lvl1pPr marL="0" indent="0">
              <a:buNone/>
              <a:defRPr sz="16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8BA9240C-79C0-4A88-A476-725DE1B9C28F}"/>
              </a:ext>
            </a:extLst>
          </p:cNvPr>
          <p:cNvSpPr>
            <a:spLocks noGrp="1"/>
          </p:cNvSpPr>
          <p:nvPr>
            <p:ph type="body" sz="half" idx="2"/>
          </p:nvPr>
        </p:nvSpPr>
        <p:spPr>
          <a:xfrm>
            <a:off x="550863" y="1776195"/>
            <a:ext cx="4500562" cy="4532530"/>
          </a:xfrm>
        </p:spPr>
        <p:txBody>
          <a:bodyPr anchor="t" anchorCtr="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57D2D6F-49E8-4217-A908-2D9E43583589}"/>
              </a:ext>
            </a:extLst>
          </p:cNvPr>
          <p:cNvSpPr>
            <a:spLocks noGrp="1"/>
          </p:cNvSpPr>
          <p:nvPr>
            <p:ph type="dt" sz="half" idx="10"/>
          </p:nvPr>
        </p:nvSpPr>
        <p:spPr/>
        <p:txBody>
          <a:bodyPr/>
          <a:lstStyle/>
          <a:p>
            <a:fld id="{E50BC9E2-CB44-4C05-9BB5-496C18A241E0}" type="datetime2">
              <a:rPr lang="en-US" smtClean="0"/>
              <a:t>Sunday, September 24, 2023</a:t>
            </a:fld>
            <a:endParaRPr lang="en-US"/>
          </a:p>
        </p:txBody>
      </p:sp>
      <p:sp>
        <p:nvSpPr>
          <p:cNvPr id="6" name="Footer Placeholder 5">
            <a:extLst>
              <a:ext uri="{FF2B5EF4-FFF2-40B4-BE49-F238E27FC236}">
                <a16:creationId xmlns:a16="http://schemas.microsoft.com/office/drawing/2014/main" id="{591C4440-6B8D-4A24-A807-8B1302A3DFAF}"/>
              </a:ext>
            </a:extLst>
          </p:cNvPr>
          <p:cNvSpPr>
            <a:spLocks noGrp="1"/>
          </p:cNvSpPr>
          <p:nvPr>
            <p:ph type="ftr" sz="quarter" idx="11"/>
          </p:nvPr>
        </p:nvSpPr>
        <p:spPr/>
        <p:txBody>
          <a:bodyPr/>
          <a:lstStyle/>
          <a:p>
            <a:r>
              <a:rPr lang="en-US"/>
              <a:t>Sample Footer</a:t>
            </a:r>
          </a:p>
        </p:txBody>
      </p:sp>
      <p:sp>
        <p:nvSpPr>
          <p:cNvPr id="7" name="Slide Number Placeholder 6">
            <a:extLst>
              <a:ext uri="{FF2B5EF4-FFF2-40B4-BE49-F238E27FC236}">
                <a16:creationId xmlns:a16="http://schemas.microsoft.com/office/drawing/2014/main" id="{76CFE189-E20B-4108-B290-244424336512}"/>
              </a:ext>
            </a:extLst>
          </p:cNvPr>
          <p:cNvSpPr>
            <a:spLocks noGrp="1"/>
          </p:cNvSpPr>
          <p:nvPr>
            <p:ph type="sldNum" sz="quarter" idx="12"/>
          </p:nvPr>
        </p:nvSpPr>
        <p:spPr/>
        <p:txBody>
          <a:bodyPr/>
          <a:lstStyle/>
          <a:p>
            <a:fld id="{DBA1B0FB-D917-4C8C-928F-313BD683BF39}" type="slidenum">
              <a:rPr lang="en-US" smtClean="0"/>
              <a:t>‹Nº›</a:t>
            </a:fld>
            <a:endParaRPr lang="en-US"/>
          </a:p>
        </p:txBody>
      </p:sp>
    </p:spTree>
    <p:extLst>
      <p:ext uri="{BB962C8B-B14F-4D97-AF65-F5344CB8AC3E}">
        <p14:creationId xmlns:p14="http://schemas.microsoft.com/office/powerpoint/2010/main" val="26462899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1F3F"/>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8028302-E866-455D-8898-53623027543F}"/>
              </a:ext>
            </a:extLst>
          </p:cNvPr>
          <p:cNvSpPr>
            <a:spLocks noGrp="1"/>
          </p:cNvSpPr>
          <p:nvPr>
            <p:ph type="title"/>
          </p:nvPr>
        </p:nvSpPr>
        <p:spPr>
          <a:xfrm>
            <a:off x="550863" y="550800"/>
            <a:ext cx="11090275" cy="1333057"/>
          </a:xfrm>
          <a:prstGeom prst="rect">
            <a:avLst/>
          </a:prstGeom>
        </p:spPr>
        <p:txBody>
          <a:bodyPr vert="horz" wrap="square" lIns="0" tIns="0" rIns="0" bIns="0" rtlCol="0" anchor="t" anchorCtr="0">
            <a:normAutofit/>
          </a:bodyPr>
          <a:lstStyle/>
          <a:p>
            <a:pPr lvl="0">
              <a:lnSpc>
                <a:spcPct val="100000"/>
              </a:lnSpc>
            </a:pPr>
            <a:r>
              <a:rPr lang="en-US"/>
              <a:t>Click to edit Master title style</a:t>
            </a:r>
            <a:endParaRPr lang="en-US" dirty="0"/>
          </a:p>
        </p:txBody>
      </p:sp>
      <p:sp>
        <p:nvSpPr>
          <p:cNvPr id="3" name="Text Placeholder 2">
            <a:extLst>
              <a:ext uri="{FF2B5EF4-FFF2-40B4-BE49-F238E27FC236}">
                <a16:creationId xmlns:a16="http://schemas.microsoft.com/office/drawing/2014/main" id="{BC94E72B-F0CF-4BC4-B509-A1C4508BE435}"/>
              </a:ext>
            </a:extLst>
          </p:cNvPr>
          <p:cNvSpPr>
            <a:spLocks noGrp="1"/>
          </p:cNvSpPr>
          <p:nvPr>
            <p:ph type="body" idx="1"/>
          </p:nvPr>
        </p:nvSpPr>
        <p:spPr>
          <a:xfrm>
            <a:off x="550863" y="2113862"/>
            <a:ext cx="11091600" cy="3978963"/>
          </a:xfrm>
          <a:prstGeom prst="rect">
            <a:avLst/>
          </a:prstGeom>
        </p:spPr>
        <p:txBody>
          <a:bodyPr vert="horz" wrap="square"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4ACE49D-C22F-4540-AC09-E421D2A2EDBE}"/>
              </a:ext>
            </a:extLst>
          </p:cNvPr>
          <p:cNvSpPr>
            <a:spLocks noGrp="1"/>
          </p:cNvSpPr>
          <p:nvPr>
            <p:ph type="dt" sz="half" idx="2"/>
          </p:nvPr>
        </p:nvSpPr>
        <p:spPr>
          <a:xfrm>
            <a:off x="550863" y="6507212"/>
            <a:ext cx="2628900" cy="153888"/>
          </a:xfrm>
          <a:prstGeom prst="rect">
            <a:avLst/>
          </a:prstGeom>
        </p:spPr>
        <p:txBody>
          <a:bodyPr vert="horz" wrap="square" lIns="0" tIns="0" rIns="0" bIns="0" rtlCol="0" anchor="ctr">
            <a:spAutoFit/>
          </a:bodyPr>
          <a:lstStyle>
            <a:lvl1pPr algn="l">
              <a:defRPr sz="900">
                <a:solidFill>
                  <a:schemeClr val="tx1">
                    <a:alpha val="80000"/>
                  </a:schemeClr>
                </a:solidFill>
              </a:defRPr>
            </a:lvl1pPr>
          </a:lstStyle>
          <a:p>
            <a:fld id="{246CB39B-5F4C-4A7E-9BE3-AAFD45576D16}" type="datetime2">
              <a:rPr lang="en-US" smtClean="0"/>
              <a:t>Sunday, September 24, 2023</a:t>
            </a:fld>
            <a:endParaRPr lang="en-US" dirty="0"/>
          </a:p>
        </p:txBody>
      </p:sp>
      <p:sp>
        <p:nvSpPr>
          <p:cNvPr id="5" name="Footer Placeholder 4">
            <a:extLst>
              <a:ext uri="{FF2B5EF4-FFF2-40B4-BE49-F238E27FC236}">
                <a16:creationId xmlns:a16="http://schemas.microsoft.com/office/drawing/2014/main" id="{ACD5C3BE-317E-49E8-82B5-C8A7EC9C8A7E}"/>
              </a:ext>
            </a:extLst>
          </p:cNvPr>
          <p:cNvSpPr>
            <a:spLocks noGrp="1"/>
          </p:cNvSpPr>
          <p:nvPr>
            <p:ph type="ftr" sz="quarter" idx="3"/>
          </p:nvPr>
        </p:nvSpPr>
        <p:spPr>
          <a:xfrm>
            <a:off x="3359150" y="6507212"/>
            <a:ext cx="6379210" cy="153888"/>
          </a:xfrm>
          <a:prstGeom prst="rect">
            <a:avLst/>
          </a:prstGeom>
        </p:spPr>
        <p:txBody>
          <a:bodyPr vert="horz" wrap="square" lIns="0" tIns="0" rIns="0" bIns="0" rtlCol="0" anchor="ctr">
            <a:spAutoFit/>
          </a:bodyPr>
          <a:lstStyle>
            <a:lvl1pPr algn="l">
              <a:defRPr sz="900">
                <a:solidFill>
                  <a:schemeClr val="tx1">
                    <a:alpha val="80000"/>
                  </a:schemeClr>
                </a:solidFill>
              </a:defRPr>
            </a:lvl1pPr>
          </a:lstStyle>
          <a:p>
            <a:r>
              <a:rPr lang="en-US"/>
              <a:t>Sample Footer</a:t>
            </a:r>
            <a:endParaRPr lang="en-US" dirty="0"/>
          </a:p>
        </p:txBody>
      </p:sp>
      <p:sp>
        <p:nvSpPr>
          <p:cNvPr id="6" name="Slide Number Placeholder 5">
            <a:extLst>
              <a:ext uri="{FF2B5EF4-FFF2-40B4-BE49-F238E27FC236}">
                <a16:creationId xmlns:a16="http://schemas.microsoft.com/office/drawing/2014/main" id="{45574E12-6C16-431F-B2CE-E4B15916BA05}"/>
              </a:ext>
            </a:extLst>
          </p:cNvPr>
          <p:cNvSpPr>
            <a:spLocks noGrp="1"/>
          </p:cNvSpPr>
          <p:nvPr>
            <p:ph type="sldNum" sz="quarter" idx="4"/>
          </p:nvPr>
        </p:nvSpPr>
        <p:spPr>
          <a:xfrm>
            <a:off x="9948863" y="6507212"/>
            <a:ext cx="1692274" cy="153888"/>
          </a:xfrm>
          <a:prstGeom prst="rect">
            <a:avLst/>
          </a:prstGeom>
        </p:spPr>
        <p:txBody>
          <a:bodyPr vert="horz" wrap="square" lIns="0" tIns="0" rIns="0" bIns="0" rtlCol="0" anchor="ctr">
            <a:spAutoFit/>
          </a:bodyPr>
          <a:lstStyle>
            <a:lvl1pPr algn="r">
              <a:defRPr sz="900">
                <a:solidFill>
                  <a:schemeClr val="tx1">
                    <a:alpha val="80000"/>
                  </a:schemeClr>
                </a:solidFill>
              </a:defRPr>
            </a:lvl1pPr>
          </a:lstStyle>
          <a:p>
            <a:fld id="{DBA1B0FB-D917-4C8C-928F-313BD683BF39}" type="slidenum">
              <a:rPr lang="en-US" smtClean="0"/>
              <a:pPr/>
              <a:t>‹Nº›</a:t>
            </a:fld>
            <a:endParaRPr lang="en-US"/>
          </a:p>
        </p:txBody>
      </p:sp>
    </p:spTree>
    <p:extLst>
      <p:ext uri="{BB962C8B-B14F-4D97-AF65-F5344CB8AC3E}">
        <p14:creationId xmlns:p14="http://schemas.microsoft.com/office/powerpoint/2010/main" val="2153709956"/>
      </p:ext>
    </p:extLst>
  </p:cSld>
  <p:clrMap bg1="dk1" tx1="lt1" bg2="dk2" tx2="lt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Lst>
  <p:hf sldNum="0" hdr="0" ftr="0" dt="0"/>
  <p:txStyles>
    <p:titleStyle>
      <a:lvl1pPr algn="l" defTabSz="914400" rtl="0" eaLnBrk="1" latinLnBrk="0" hangingPunct="1">
        <a:lnSpc>
          <a:spcPct val="100000"/>
        </a:lnSpc>
        <a:spcBef>
          <a:spcPct val="0"/>
        </a:spcBef>
        <a:buNone/>
        <a:defRPr lang="en-US" sz="4800" kern="1200" dirty="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0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hyperlink" Target="https://userinyerface.com/" TargetMode="External"/><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3.xml"/><Relationship Id="rId7" Type="http://schemas.openxmlformats.org/officeDocument/2006/relationships/image" Target="../media/image33.jpeg"/><Relationship Id="rId2" Type="http://schemas.openxmlformats.org/officeDocument/2006/relationships/diagramData" Target="../diagrams/data3.xml"/><Relationship Id="rId1" Type="http://schemas.openxmlformats.org/officeDocument/2006/relationships/slideLayout" Target="../slideLayouts/slideLayout7.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1.xml.rels><?xml version="1.0" encoding="UTF-8" standalone="yes"?>
<Relationships xmlns="http://schemas.openxmlformats.org/package/2006/relationships"><Relationship Id="rId3" Type="http://schemas.openxmlformats.org/officeDocument/2006/relationships/hyperlink" Target="https://diegoamorin.com/10-principios-usabilidad/" TargetMode="External"/><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hyperlink" Target="https://diegoamorin.com/principios-usabilidad-tognazzini/" TargetMode="Externa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7.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3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52.jp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54.jp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image" Target="../media/image55.jpg"/><Relationship Id="rId1" Type="http://schemas.openxmlformats.org/officeDocument/2006/relationships/slideLayout" Target="../slideLayouts/slideLayout7.xml"/><Relationship Id="rId5" Type="http://schemas.openxmlformats.org/officeDocument/2006/relationships/image" Target="../media/image58.png"/><Relationship Id="rId4" Type="http://schemas.openxmlformats.org/officeDocument/2006/relationships/image" Target="../media/image57.jpg"/></Relationships>
</file>

<file path=ppt/slides/_rels/slide3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7.xml"/><Relationship Id="rId4" Type="http://schemas.openxmlformats.org/officeDocument/2006/relationships/image" Target="../media/image62.png"/></Relationships>
</file>

<file path=ppt/slides/_rels/slide38.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64.gif"/><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hyperlink" Target="https://www.ada.gov/" TargetMode="External"/><Relationship Id="rId1" Type="http://schemas.openxmlformats.org/officeDocument/2006/relationships/slideLayout" Target="../slideLayouts/slideLayout7.xml"/><Relationship Id="rId4" Type="http://schemas.openxmlformats.org/officeDocument/2006/relationships/image" Target="../media/image68.svg"/></Relationships>
</file>

<file path=ppt/slides/_rels/slide44.xml.rels><?xml version="1.0" encoding="UTF-8" standalone="yes"?>
<Relationships xmlns="http://schemas.openxmlformats.org/package/2006/relationships"><Relationship Id="rId3" Type="http://schemas.openxmlformats.org/officeDocument/2006/relationships/hyperlink" Target="https://wave.webaim.org/" TargetMode="External"/><Relationship Id="rId2" Type="http://schemas.openxmlformats.org/officeDocument/2006/relationships/hyperlink" Target="https://www.w3.org/TR/WCAG21/" TargetMode="External"/><Relationship Id="rId1" Type="http://schemas.openxmlformats.org/officeDocument/2006/relationships/slideLayout" Target="../slideLayouts/slideLayout7.xml"/><Relationship Id="rId6" Type="http://schemas.openxmlformats.org/officeDocument/2006/relationships/image" Target="../media/image69.jpeg"/><Relationship Id="rId5" Type="http://schemas.openxmlformats.org/officeDocument/2006/relationships/hyperlink" Target="https://usabilitygeek.com/10-free-web-based-web-site-accessibility-evaluation-tools/" TargetMode="External"/><Relationship Id="rId4" Type="http://schemas.openxmlformats.org/officeDocument/2006/relationships/hyperlink" Target="https://chrome.google.com/webstore/detail/aria-devtools/dneemiigcbbgbdjlcdjjnianlikimpck?hl=en" TargetMode="External"/></Relationships>
</file>

<file path=ppt/slides/_rels/slide45.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hyperlink" Target="https://es.slideshare.net/olgacarreras/buenas-y-malas-prcticas-de-accesibilidad-en-documentos-electrnicos" TargetMode="External"/><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74.jpg"/><Relationship Id="rId2" Type="http://schemas.openxmlformats.org/officeDocument/2006/relationships/image" Target="../media/image73.jp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hyperlink" Target="https://www.reasonwhy.es/actualidad/anunciantes/tipografias-utilizan-grandes-marcas-moda" TargetMode="External"/><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hyperlink" Target="https://m3.material.io/" TargetMode="Externa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hyperlink" Target="https://colorable.jxnblk.com/" TargetMode="External"/><Relationship Id="rId2" Type="http://schemas.openxmlformats.org/officeDocument/2006/relationships/image" Target="../media/image79.png"/><Relationship Id="rId1" Type="http://schemas.openxmlformats.org/officeDocument/2006/relationships/slideLayout" Target="../slideLayouts/slideLayout7.xml"/><Relationship Id="rId4" Type="http://schemas.openxmlformats.org/officeDocument/2006/relationships/hyperlink" Target="https://color.adobe.com/es/create/color-contrast-analyzer" TargetMode="External"/></Relationships>
</file>

<file path=ppt/slides/_rels/slide5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7.xml"/><Relationship Id="rId4" Type="http://schemas.microsoft.com/office/2007/relationships/hdphoto" Target="../media/hdphoto3.wdp"/></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85.jp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4D6E9FB0-4210-333E-43F2-F05CAA361953}"/>
              </a:ext>
            </a:extLst>
          </p:cNvPr>
          <p:cNvSpPr>
            <a:spLocks noGrp="1"/>
          </p:cNvSpPr>
          <p:nvPr>
            <p:ph type="ctrTitle"/>
          </p:nvPr>
        </p:nvSpPr>
        <p:spPr>
          <a:xfrm>
            <a:off x="550864" y="1051551"/>
            <a:ext cx="3565524" cy="2384898"/>
          </a:xfrm>
        </p:spPr>
        <p:txBody>
          <a:bodyPr anchor="b">
            <a:normAutofit/>
          </a:bodyPr>
          <a:lstStyle/>
          <a:p>
            <a:r>
              <a:rPr lang="es-ES" sz="6000" dirty="0"/>
              <a:t>Diseño de interfaces</a:t>
            </a:r>
          </a:p>
        </p:txBody>
      </p:sp>
      <p:grpSp>
        <p:nvGrpSpPr>
          <p:cNvPr id="11" name="Group 10">
            <a:extLst>
              <a:ext uri="{FF2B5EF4-FFF2-40B4-BE49-F238E27FC236}">
                <a16:creationId xmlns:a16="http://schemas.microsoft.com/office/drawing/2014/main" id="{4592A8CB-0B0A-43A5-86F4-712B0C46967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41850" y="444676"/>
            <a:ext cx="667802" cy="631474"/>
            <a:chOff x="10478914" y="1506691"/>
            <a:chExt cx="667802" cy="631474"/>
          </a:xfrm>
        </p:grpSpPr>
        <p:sp>
          <p:nvSpPr>
            <p:cNvPr id="12" name="Freeform: Shape 11">
              <a:extLst>
                <a:ext uri="{FF2B5EF4-FFF2-40B4-BE49-F238E27FC236}">
                  <a16:creationId xmlns:a16="http://schemas.microsoft.com/office/drawing/2014/main" id="{4C63B2AC-3D19-416D-A37F-2DDA8A36513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8100000">
              <a:off x="10606715" y="1506691"/>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 name="Oval 12">
              <a:extLst>
                <a:ext uri="{FF2B5EF4-FFF2-40B4-BE49-F238E27FC236}">
                  <a16:creationId xmlns:a16="http://schemas.microsoft.com/office/drawing/2014/main" id="{8A474391-1271-45F9-A39C-8641371ABC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a:off x="10613915" y="1424627"/>
              <a:ext cx="270000" cy="540001"/>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pic>
        <p:nvPicPr>
          <p:cNvPr id="4" name="Picture 3" descr="Efectos fotográficos de luz de colores">
            <a:extLst>
              <a:ext uri="{FF2B5EF4-FFF2-40B4-BE49-F238E27FC236}">
                <a16:creationId xmlns:a16="http://schemas.microsoft.com/office/drawing/2014/main" id="{DD1EB6FA-C1B2-76D8-1C26-3AAF093BB571}"/>
              </a:ext>
            </a:extLst>
          </p:cNvPr>
          <p:cNvPicPr>
            <a:picLocks noChangeAspect="1"/>
          </p:cNvPicPr>
          <p:nvPr/>
        </p:nvPicPr>
        <p:blipFill rotWithShape="1">
          <a:blip r:embed="rId2"/>
          <a:srcRect l="3138" r="24363" b="-1"/>
          <a:stretch/>
        </p:blipFill>
        <p:spPr>
          <a:xfrm>
            <a:off x="4743450" y="10"/>
            <a:ext cx="7448551" cy="6857990"/>
          </a:xfrm>
          <a:custGeom>
            <a:avLst/>
            <a:gdLst/>
            <a:ahLst/>
            <a:cxnLst/>
            <a:rect l="l" t="t" r="r" b="b"/>
            <a:pathLst>
              <a:path w="7448551" h="6858000">
                <a:moveTo>
                  <a:pt x="0" y="0"/>
                </a:moveTo>
                <a:lnTo>
                  <a:pt x="7448551" y="0"/>
                </a:lnTo>
                <a:lnTo>
                  <a:pt x="7448551" y="6858000"/>
                </a:lnTo>
                <a:lnTo>
                  <a:pt x="0" y="6858000"/>
                </a:lnTo>
                <a:close/>
              </a:path>
            </a:pathLst>
          </a:custGeom>
        </p:spPr>
      </p:pic>
      <p:sp>
        <p:nvSpPr>
          <p:cNvPr id="15" name="Rectangle 14">
            <a:extLst>
              <a:ext uri="{FF2B5EF4-FFF2-40B4-BE49-F238E27FC236}">
                <a16:creationId xmlns:a16="http://schemas.microsoft.com/office/drawing/2014/main" id="{41AC6C06-99FE-4BA1-BC82-8406A424CD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7AEC842D-C905-4DEA-B1C3-CA51995C57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21219" y="5433223"/>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6" name="Conector recto 5">
            <a:extLst>
              <a:ext uri="{FF2B5EF4-FFF2-40B4-BE49-F238E27FC236}">
                <a16:creationId xmlns:a16="http://schemas.microsoft.com/office/drawing/2014/main" id="{44457C1A-B029-796F-9F5F-B019F3EB3C6C}"/>
              </a:ext>
            </a:extLst>
          </p:cNvPr>
          <p:cNvCxnSpPr>
            <a:cxnSpLocks/>
          </p:cNvCxnSpPr>
          <p:nvPr/>
        </p:nvCxnSpPr>
        <p:spPr>
          <a:xfrm>
            <a:off x="550864" y="3639488"/>
            <a:ext cx="341508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CuadroTexto 15">
            <a:extLst>
              <a:ext uri="{FF2B5EF4-FFF2-40B4-BE49-F238E27FC236}">
                <a16:creationId xmlns:a16="http://schemas.microsoft.com/office/drawing/2014/main" id="{8ED6FE19-608B-F2B8-BCCD-DC062ECE2F20}"/>
              </a:ext>
            </a:extLst>
          </p:cNvPr>
          <p:cNvSpPr txBox="1"/>
          <p:nvPr/>
        </p:nvSpPr>
        <p:spPr>
          <a:xfrm>
            <a:off x="474132" y="3958757"/>
            <a:ext cx="2952879" cy="1015663"/>
          </a:xfrm>
          <a:prstGeom prst="rect">
            <a:avLst/>
          </a:prstGeom>
          <a:noFill/>
        </p:spPr>
        <p:txBody>
          <a:bodyPr wrap="square" rtlCol="0">
            <a:spAutoFit/>
          </a:bodyPr>
          <a:lstStyle/>
          <a:p>
            <a:r>
              <a:rPr lang="es-ES" sz="2000" b="1" dirty="0">
                <a:latin typeface="Helvetica" panose="020B0604020202020204" pitchFamily="34" charset="0"/>
                <a:ea typeface="+mj-ea"/>
                <a:cs typeface="Helvetica" panose="020B0604020202020204" pitchFamily="34" charset="0"/>
              </a:rPr>
              <a:t>Planificación</a:t>
            </a:r>
            <a:r>
              <a:rPr lang="es-ES" sz="2000" dirty="0">
                <a:latin typeface="Helvetica" panose="020B0604020202020204" pitchFamily="34" charset="0"/>
                <a:ea typeface="+mj-ea"/>
                <a:cs typeface="Helvetica" panose="020B0604020202020204" pitchFamily="34" charset="0"/>
              </a:rPr>
              <a:t>: Aspectos</a:t>
            </a:r>
            <a:r>
              <a:rPr lang="es-ES" sz="900" dirty="0">
                <a:latin typeface="Helvetica" panose="020B0604020202020204" pitchFamily="34" charset="0"/>
                <a:cs typeface="Helvetica" panose="020B0604020202020204" pitchFamily="34" charset="0"/>
              </a:rPr>
              <a:t>  </a:t>
            </a:r>
            <a:r>
              <a:rPr lang="es-ES" sz="2000" dirty="0">
                <a:latin typeface="Helvetica" panose="020B0604020202020204" pitchFamily="34" charset="0"/>
                <a:ea typeface="+mj-ea"/>
                <a:cs typeface="Helvetica" panose="020B0604020202020204" pitchFamily="34" charset="0"/>
              </a:rPr>
              <a:t>importantes  de su diseño y programación</a:t>
            </a:r>
          </a:p>
        </p:txBody>
      </p:sp>
    </p:spTree>
    <p:extLst>
      <p:ext uri="{BB962C8B-B14F-4D97-AF65-F5344CB8AC3E}">
        <p14:creationId xmlns:p14="http://schemas.microsoft.com/office/powerpoint/2010/main" val="21028920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descr="Imagen que contiene Diagrama&#10;&#10;Descripción generada automáticamente">
            <a:extLst>
              <a:ext uri="{FF2B5EF4-FFF2-40B4-BE49-F238E27FC236}">
                <a16:creationId xmlns:a16="http://schemas.microsoft.com/office/drawing/2014/main" id="{8310238D-0A90-218D-3968-37EFFC5B0145}"/>
              </a:ext>
            </a:extLst>
          </p:cNvPr>
          <p:cNvPicPr>
            <a:picLocks noChangeAspect="1"/>
          </p:cNvPicPr>
          <p:nvPr/>
        </p:nvPicPr>
        <p:blipFill rotWithShape="1">
          <a:blip r:embed="rId2">
            <a:extLst>
              <a:ext uri="{28A0092B-C50C-407E-A947-70E740481C1C}">
                <a14:useLocalDpi xmlns:a14="http://schemas.microsoft.com/office/drawing/2010/main" val="0"/>
              </a:ext>
            </a:extLst>
          </a:blip>
          <a:srcRect l="21313" r="22978"/>
          <a:stretch/>
        </p:blipFill>
        <p:spPr>
          <a:xfrm>
            <a:off x="6261653" y="814676"/>
            <a:ext cx="5691905" cy="5108604"/>
          </a:xfrm>
          <a:custGeom>
            <a:avLst/>
            <a:gdLst/>
            <a:ahLst/>
            <a:cxnLst/>
            <a:rect l="l" t="t" r="r" b="b"/>
            <a:pathLst>
              <a:path w="5092062" h="5759450">
                <a:moveTo>
                  <a:pt x="0" y="0"/>
                </a:moveTo>
                <a:lnTo>
                  <a:pt x="5092062" y="0"/>
                </a:lnTo>
                <a:lnTo>
                  <a:pt x="5092062" y="5759450"/>
                </a:lnTo>
                <a:lnTo>
                  <a:pt x="0" y="5759450"/>
                </a:lnTo>
                <a:close/>
              </a:path>
            </a:pathLst>
          </a:custGeom>
        </p:spPr>
      </p:pic>
      <p:sp>
        <p:nvSpPr>
          <p:cNvPr id="5" name="CuadroTexto 4">
            <a:extLst>
              <a:ext uri="{FF2B5EF4-FFF2-40B4-BE49-F238E27FC236}">
                <a16:creationId xmlns:a16="http://schemas.microsoft.com/office/drawing/2014/main" id="{5199F593-CD80-79AA-7389-D116C539C2CA}"/>
              </a:ext>
            </a:extLst>
          </p:cNvPr>
          <p:cNvSpPr txBox="1"/>
          <p:nvPr/>
        </p:nvSpPr>
        <p:spPr>
          <a:xfrm>
            <a:off x="493161" y="910995"/>
            <a:ext cx="5437187" cy="5213579"/>
          </a:xfrm>
          <a:prstGeom prst="rect">
            <a:avLst/>
          </a:prstGeom>
        </p:spPr>
        <p:txBody>
          <a:bodyPr vert="horz" wrap="square" lIns="0" tIns="0" rIns="0" bIns="0" rtlCol="0" anchor="t">
            <a:normAutofit fontScale="92500" lnSpcReduction="20000"/>
          </a:bodyPr>
          <a:lstStyle/>
          <a:p>
            <a:pPr>
              <a:lnSpc>
                <a:spcPct val="110000"/>
              </a:lnSpc>
              <a:spcBef>
                <a:spcPct val="20000"/>
              </a:spcBef>
              <a:spcAft>
                <a:spcPts val="800"/>
              </a:spcAft>
              <a:buClr>
                <a:schemeClr val="accent2"/>
              </a:buClr>
            </a:pPr>
            <a:r>
              <a:rPr kumimoji="1" lang="es-ES" sz="2800" dirty="0">
                <a:latin typeface="Tahona"/>
                <a:cs typeface="Helvetica" panose="020B0604020202020204" pitchFamily="34" charset="0"/>
              </a:rPr>
              <a:t>La </a:t>
            </a:r>
            <a:r>
              <a:rPr kumimoji="1" lang="es-ES" sz="2800" b="1" dirty="0">
                <a:latin typeface="Tahona"/>
                <a:cs typeface="Helvetica" panose="020B0604020202020204" pitchFamily="34" charset="0"/>
              </a:rPr>
              <a:t>ACCESIBILIDAD </a:t>
            </a:r>
            <a:r>
              <a:rPr kumimoji="1" lang="es-ES" sz="2800" dirty="0">
                <a:latin typeface="Tahona"/>
                <a:cs typeface="Helvetica" panose="020B0604020202020204" pitchFamily="34" charset="0"/>
              </a:rPr>
              <a:t>en el diseño de un software es la capacidad de ese diseño de cumplir con los requisitos de usuarios que tengan cualquier tipo de limitante (tanto personal, como de dispositivo que usa) u obstáculo.</a:t>
            </a:r>
          </a:p>
          <a:p>
            <a:pPr>
              <a:lnSpc>
                <a:spcPct val="110000"/>
              </a:lnSpc>
              <a:spcBef>
                <a:spcPct val="20000"/>
              </a:spcBef>
              <a:spcAft>
                <a:spcPts val="800"/>
              </a:spcAft>
              <a:buClr>
                <a:schemeClr val="accent2"/>
              </a:buClr>
            </a:pPr>
            <a:endParaRPr kumimoji="1" lang="es-ES" sz="1500" dirty="0">
              <a:latin typeface="Tahona"/>
              <a:cs typeface="Helvetica" panose="020B0604020202020204" pitchFamily="34" charset="0"/>
            </a:endParaRPr>
          </a:p>
          <a:p>
            <a:pPr>
              <a:lnSpc>
                <a:spcPct val="110000"/>
              </a:lnSpc>
              <a:spcBef>
                <a:spcPct val="20000"/>
              </a:spcBef>
              <a:spcAft>
                <a:spcPts val="800"/>
              </a:spcAft>
              <a:buClr>
                <a:schemeClr val="accent2"/>
              </a:buClr>
            </a:pPr>
            <a:r>
              <a:rPr kumimoji="1" lang="es-ES" sz="2800" dirty="0">
                <a:latin typeface="Tahona"/>
                <a:cs typeface="Helvetica" panose="020B0604020202020204" pitchFamily="34" charset="0"/>
              </a:rPr>
              <a:t>La accesibilidad está fuertemente ligada a la </a:t>
            </a:r>
            <a:r>
              <a:rPr kumimoji="1" lang="es-ES" sz="2800" b="1" dirty="0">
                <a:latin typeface="Tahona"/>
                <a:cs typeface="Helvetica" panose="020B0604020202020204" pitchFamily="34" charset="0"/>
              </a:rPr>
              <a:t>INTERFAZ DE USUARIO </a:t>
            </a:r>
            <a:r>
              <a:rPr kumimoji="1" lang="es-ES" sz="2800" dirty="0">
                <a:latin typeface="Tahona"/>
                <a:cs typeface="Helvetica" panose="020B0604020202020204" pitchFamily="34" charset="0"/>
              </a:rPr>
              <a:t>(</a:t>
            </a:r>
            <a:r>
              <a:rPr kumimoji="1" lang="es-ES" sz="2800" b="1" dirty="0">
                <a:latin typeface="Tahona"/>
                <a:cs typeface="Helvetica" panose="020B0604020202020204" pitchFamily="34" charset="0"/>
              </a:rPr>
              <a:t>UI</a:t>
            </a:r>
            <a:r>
              <a:rPr kumimoji="1" lang="es-ES" sz="2800" dirty="0">
                <a:latin typeface="Tahona"/>
                <a:cs typeface="Helvetica" panose="020B0604020202020204" pitchFamily="34" charset="0"/>
              </a:rPr>
              <a:t>), aunque también con la UX, a través de las diferentes formas con las que se interactúa con ella. Esta parte del diseño trata de </a:t>
            </a:r>
            <a:r>
              <a:rPr kumimoji="1" lang="es-ES" sz="2800" b="1" dirty="0">
                <a:latin typeface="Tahona"/>
                <a:cs typeface="Helvetica" panose="020B0604020202020204" pitchFamily="34" charset="0"/>
              </a:rPr>
              <a:t>asumir la experiencia de usuario dentro de un </a:t>
            </a:r>
            <a:r>
              <a:rPr kumimoji="1" lang="es-ES" sz="2800" b="1">
                <a:latin typeface="Tahona"/>
                <a:cs typeface="Helvetica" panose="020B0604020202020204" pitchFamily="34" charset="0"/>
              </a:rPr>
              <a:t>diseño concreto</a:t>
            </a:r>
            <a:r>
              <a:rPr kumimoji="1" lang="es-ES" sz="2800">
                <a:latin typeface="Tahona"/>
                <a:cs typeface="Helvetica" panose="020B0604020202020204" pitchFamily="34" charset="0"/>
              </a:rPr>
              <a:t>.</a:t>
            </a:r>
            <a:endParaRPr kumimoji="1" lang="es-ES" sz="2800" dirty="0">
              <a:latin typeface="Tahona"/>
              <a:cs typeface="Helvetica" panose="020B0604020202020204" pitchFamily="34" charset="0"/>
            </a:endParaRPr>
          </a:p>
        </p:txBody>
      </p:sp>
    </p:spTree>
    <p:extLst>
      <p:ext uri="{BB962C8B-B14F-4D97-AF65-F5344CB8AC3E}">
        <p14:creationId xmlns:p14="http://schemas.microsoft.com/office/powerpoint/2010/main" val="14015946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descr="Diagrama&#10;&#10;Descripción generada automáticamente">
            <a:extLst>
              <a:ext uri="{FF2B5EF4-FFF2-40B4-BE49-F238E27FC236}">
                <a16:creationId xmlns:a16="http://schemas.microsoft.com/office/drawing/2014/main" id="{29988166-751D-DA64-1406-F9D353B92A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43050" y="195262"/>
            <a:ext cx="9105900" cy="6467475"/>
          </a:xfrm>
          <a:prstGeom prst="rect">
            <a:avLst/>
          </a:prstGeom>
        </p:spPr>
      </p:pic>
    </p:spTree>
    <p:extLst>
      <p:ext uri="{BB962C8B-B14F-4D97-AF65-F5344CB8AC3E}">
        <p14:creationId xmlns:p14="http://schemas.microsoft.com/office/powerpoint/2010/main" val="19169650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ángulo 6">
            <a:extLst>
              <a:ext uri="{FF2B5EF4-FFF2-40B4-BE49-F238E27FC236}">
                <a16:creationId xmlns:a16="http://schemas.microsoft.com/office/drawing/2014/main" id="{5ED424FD-0343-13E8-BFBF-6962D53E7024}"/>
              </a:ext>
            </a:extLst>
          </p:cNvPr>
          <p:cNvSpPr/>
          <p:nvPr/>
        </p:nvSpPr>
        <p:spPr>
          <a:xfrm>
            <a:off x="557212" y="371475"/>
            <a:ext cx="11077575" cy="6172200"/>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Imagen 8">
            <a:extLst>
              <a:ext uri="{FF2B5EF4-FFF2-40B4-BE49-F238E27FC236}">
                <a16:creationId xmlns:a16="http://schemas.microsoft.com/office/drawing/2014/main" id="{CBD646C2-F76D-5371-99F2-97E95013BDB6}"/>
              </a:ext>
            </a:extLst>
          </p:cNvPr>
          <p:cNvPicPr>
            <a:picLocks noChangeAspect="1"/>
          </p:cNvPicPr>
          <p:nvPr/>
        </p:nvPicPr>
        <p:blipFill>
          <a:blip r:embed="rId2"/>
          <a:stretch>
            <a:fillRect/>
          </a:stretch>
        </p:blipFill>
        <p:spPr>
          <a:xfrm>
            <a:off x="6253162" y="371475"/>
            <a:ext cx="4151376" cy="6172200"/>
          </a:xfrm>
          <a:prstGeom prst="rect">
            <a:avLst/>
          </a:prstGeom>
        </p:spPr>
      </p:pic>
      <p:pic>
        <p:nvPicPr>
          <p:cNvPr id="17" name="Imagen 16">
            <a:extLst>
              <a:ext uri="{FF2B5EF4-FFF2-40B4-BE49-F238E27FC236}">
                <a16:creationId xmlns:a16="http://schemas.microsoft.com/office/drawing/2014/main" id="{77EBB2CB-4EF9-34EB-E0F9-E21D4D25C68D}"/>
              </a:ext>
            </a:extLst>
          </p:cNvPr>
          <p:cNvPicPr>
            <a:picLocks noChangeAspect="1"/>
          </p:cNvPicPr>
          <p:nvPr/>
        </p:nvPicPr>
        <p:blipFill>
          <a:blip r:embed="rId3"/>
          <a:stretch>
            <a:fillRect/>
          </a:stretch>
        </p:blipFill>
        <p:spPr>
          <a:xfrm>
            <a:off x="1783884" y="369184"/>
            <a:ext cx="4559765" cy="6174491"/>
          </a:xfrm>
          <a:prstGeom prst="rect">
            <a:avLst/>
          </a:prstGeom>
        </p:spPr>
      </p:pic>
    </p:spTree>
    <p:extLst>
      <p:ext uri="{BB962C8B-B14F-4D97-AF65-F5344CB8AC3E}">
        <p14:creationId xmlns:p14="http://schemas.microsoft.com/office/powerpoint/2010/main" val="8005661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descr="Una montaña con vista al mar&#10;&#10;Descripción generada automáticamente con confianza media">
            <a:extLst>
              <a:ext uri="{FF2B5EF4-FFF2-40B4-BE49-F238E27FC236}">
                <a16:creationId xmlns:a16="http://schemas.microsoft.com/office/drawing/2014/main" id="{FC53BA15-5DE0-B824-0613-92807AC87B5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6265" y="141015"/>
            <a:ext cx="9931910" cy="6575970"/>
          </a:xfrm>
          <a:prstGeom prst="rect">
            <a:avLst/>
          </a:prstGeom>
        </p:spPr>
      </p:pic>
      <p:sp>
        <p:nvSpPr>
          <p:cNvPr id="4" name="CuadroTexto 3">
            <a:extLst>
              <a:ext uri="{FF2B5EF4-FFF2-40B4-BE49-F238E27FC236}">
                <a16:creationId xmlns:a16="http://schemas.microsoft.com/office/drawing/2014/main" id="{8BE6D0C4-9566-0565-EF43-0D050B5B7EEA}"/>
              </a:ext>
            </a:extLst>
          </p:cNvPr>
          <p:cNvSpPr txBox="1"/>
          <p:nvPr/>
        </p:nvSpPr>
        <p:spPr>
          <a:xfrm>
            <a:off x="353375" y="2673121"/>
            <a:ext cx="1475425" cy="3099030"/>
          </a:xfrm>
          <a:prstGeom prst="rect">
            <a:avLst/>
          </a:prstGeom>
        </p:spPr>
        <p:txBody>
          <a:bodyPr vert="horz" wrap="square" lIns="0" tIns="0" rIns="0" bIns="0" rtlCol="0" anchor="t">
            <a:normAutofit/>
          </a:bodyPr>
          <a:lstStyle/>
          <a:p>
            <a:pPr>
              <a:lnSpc>
                <a:spcPct val="110000"/>
              </a:lnSpc>
              <a:spcBef>
                <a:spcPct val="20000"/>
              </a:spcBef>
              <a:spcAft>
                <a:spcPts val="800"/>
              </a:spcAft>
              <a:buClr>
                <a:schemeClr val="accent2"/>
              </a:buClr>
            </a:pPr>
            <a:r>
              <a:rPr kumimoji="1" lang="es-ES" sz="2800" dirty="0">
                <a:latin typeface="Helvetica" panose="020B0604020202020204" pitchFamily="34" charset="0"/>
                <a:cs typeface="Helvetica" panose="020B0604020202020204" pitchFamily="34" charset="0"/>
              </a:rPr>
              <a:t>Lo que ven los usuarios </a:t>
            </a:r>
          </a:p>
        </p:txBody>
      </p:sp>
    </p:spTree>
    <p:extLst>
      <p:ext uri="{BB962C8B-B14F-4D97-AF65-F5344CB8AC3E}">
        <p14:creationId xmlns:p14="http://schemas.microsoft.com/office/powerpoint/2010/main" val="39438181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8BE6D0C4-9566-0565-EF43-0D050B5B7EEA}"/>
              </a:ext>
            </a:extLst>
          </p:cNvPr>
          <p:cNvSpPr txBox="1"/>
          <p:nvPr/>
        </p:nvSpPr>
        <p:spPr>
          <a:xfrm>
            <a:off x="353375" y="2673121"/>
            <a:ext cx="2075500" cy="3099030"/>
          </a:xfrm>
          <a:prstGeom prst="rect">
            <a:avLst/>
          </a:prstGeom>
        </p:spPr>
        <p:txBody>
          <a:bodyPr vert="horz" wrap="square" lIns="0" tIns="0" rIns="0" bIns="0" rtlCol="0" anchor="t">
            <a:normAutofit/>
          </a:bodyPr>
          <a:lstStyle/>
          <a:p>
            <a:pPr>
              <a:lnSpc>
                <a:spcPct val="110000"/>
              </a:lnSpc>
              <a:spcBef>
                <a:spcPct val="20000"/>
              </a:spcBef>
              <a:spcAft>
                <a:spcPts val="800"/>
              </a:spcAft>
              <a:buClr>
                <a:schemeClr val="accent2"/>
              </a:buClr>
            </a:pPr>
            <a:r>
              <a:rPr kumimoji="1" lang="es-ES" sz="2800" dirty="0"/>
              <a:t>Lo que realmente hace la UX/UI</a:t>
            </a:r>
          </a:p>
        </p:txBody>
      </p:sp>
      <p:pic>
        <p:nvPicPr>
          <p:cNvPr id="5" name="Imagen 4" descr="Interfaz de usuario gráfica&#10;&#10;Descripción generada automáticamente">
            <a:extLst>
              <a:ext uri="{FF2B5EF4-FFF2-40B4-BE49-F238E27FC236}">
                <a16:creationId xmlns:a16="http://schemas.microsoft.com/office/drawing/2014/main" id="{925205F8-E24B-CA00-BB43-369D5D76D1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32725" y="195262"/>
            <a:ext cx="9105900" cy="6467475"/>
          </a:xfrm>
          <a:prstGeom prst="rect">
            <a:avLst/>
          </a:prstGeom>
        </p:spPr>
      </p:pic>
    </p:spTree>
    <p:extLst>
      <p:ext uri="{BB962C8B-B14F-4D97-AF65-F5344CB8AC3E}">
        <p14:creationId xmlns:p14="http://schemas.microsoft.com/office/powerpoint/2010/main" val="3839448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998" y="5334748"/>
            <a:ext cx="678135" cy="990000"/>
            <a:chOff x="10490969" y="1448827"/>
            <a:chExt cx="678135" cy="990000"/>
          </a:xfrm>
        </p:grpSpPr>
        <p:sp>
          <p:nvSpPr>
            <p:cNvPr id="11" name="Freeform: Shape 10">
              <a:extLst>
                <a:ext uri="{FF2B5EF4-FFF2-40B4-BE49-F238E27FC236}">
                  <a16:creationId xmlns:a16="http://schemas.microsoft.com/office/drawing/2014/main" id="{02ECB475-568C-47AC-B16D-2E202DEB2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2" name="Oval 11">
              <a:extLst>
                <a:ext uri="{FF2B5EF4-FFF2-40B4-BE49-F238E27FC236}">
                  <a16:creationId xmlns:a16="http://schemas.microsoft.com/office/drawing/2014/main" id="{080D8764-525A-441E-B58F-068E82F09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 name="Oval 12">
              <a:extLst>
                <a:ext uri="{FF2B5EF4-FFF2-40B4-BE49-F238E27FC236}">
                  <a16:creationId xmlns:a16="http://schemas.microsoft.com/office/drawing/2014/main" id="{11196109-6F2B-4738-B2FC-2CCC753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 name="Freeform: Shape 13">
              <a:extLst>
                <a:ext uri="{FF2B5EF4-FFF2-40B4-BE49-F238E27FC236}">
                  <a16:creationId xmlns:a16="http://schemas.microsoft.com/office/drawing/2014/main" id="{F7E468C2-69B8-470B-85E3-801A3CB1D7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useBgFill="1">
        <p:nvSpPr>
          <p:cNvPr id="16" name="Rectangle 15">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Presentación con lista de comprobación con relleno sólido">
            <a:extLst>
              <a:ext uri="{FF2B5EF4-FFF2-40B4-BE49-F238E27FC236}">
                <a16:creationId xmlns:a16="http://schemas.microsoft.com/office/drawing/2014/main" id="{69D9ED45-A168-F161-6BBF-ED4FF52A743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95723" y="1395932"/>
            <a:ext cx="3930504" cy="3930504"/>
          </a:xfrm>
          <a:custGeom>
            <a:avLst/>
            <a:gdLst/>
            <a:ahLst/>
            <a:cxnLst/>
            <a:rect l="l" t="t" r="r" b="b"/>
            <a:pathLst>
              <a:path w="5092062" h="5759450">
                <a:moveTo>
                  <a:pt x="0" y="0"/>
                </a:moveTo>
                <a:lnTo>
                  <a:pt x="5092062" y="0"/>
                </a:lnTo>
                <a:lnTo>
                  <a:pt x="5092062" y="5759450"/>
                </a:lnTo>
                <a:lnTo>
                  <a:pt x="0" y="5759450"/>
                </a:lnTo>
                <a:close/>
              </a:path>
            </a:pathLst>
          </a:custGeom>
        </p:spPr>
      </p:pic>
      <p:sp>
        <p:nvSpPr>
          <p:cNvPr id="8" name="CuadroTexto 7">
            <a:extLst>
              <a:ext uri="{FF2B5EF4-FFF2-40B4-BE49-F238E27FC236}">
                <a16:creationId xmlns:a16="http://schemas.microsoft.com/office/drawing/2014/main" id="{49EABD7C-5077-0BAC-08C9-EF860FC0DAA5}"/>
              </a:ext>
            </a:extLst>
          </p:cNvPr>
          <p:cNvSpPr txBox="1"/>
          <p:nvPr/>
        </p:nvSpPr>
        <p:spPr>
          <a:xfrm>
            <a:off x="4294392" y="1191359"/>
            <a:ext cx="7491933" cy="3893374"/>
          </a:xfrm>
          <a:prstGeom prst="rect">
            <a:avLst/>
          </a:prstGeom>
          <a:noFill/>
        </p:spPr>
        <p:txBody>
          <a:bodyPr wrap="square">
            <a:spAutoFit/>
          </a:bodyPr>
          <a:lstStyle/>
          <a:p>
            <a:r>
              <a:rPr kumimoji="1" lang="es-ES" sz="2900" dirty="0">
                <a:latin typeface="Helvetica" panose="020B0604020202020204" pitchFamily="34" charset="0"/>
                <a:cs typeface="Helvetica" panose="020B0604020202020204" pitchFamily="34" charset="0"/>
              </a:rPr>
              <a:t>Para que una interfaz cumpla sus objetivos tiene que ser </a:t>
            </a:r>
            <a:r>
              <a:rPr kumimoji="1" lang="es-ES" sz="2900" b="1" dirty="0">
                <a:solidFill>
                  <a:srgbClr val="FFF309"/>
                </a:solidFill>
                <a:latin typeface="Helvetica" panose="020B0604020202020204" pitchFamily="34" charset="0"/>
                <a:cs typeface="Helvetica" panose="020B0604020202020204" pitchFamily="34" charset="0"/>
              </a:rPr>
              <a:t>USABLE</a:t>
            </a:r>
            <a:r>
              <a:rPr kumimoji="1" lang="es-ES" sz="2900" dirty="0">
                <a:latin typeface="Helvetica" panose="020B0604020202020204" pitchFamily="34" charset="0"/>
                <a:cs typeface="Helvetica" panose="020B0604020202020204" pitchFamily="34" charset="0"/>
              </a:rPr>
              <a:t> y </a:t>
            </a:r>
            <a:r>
              <a:rPr kumimoji="1" lang="es-ES" sz="2900" b="1" dirty="0">
                <a:solidFill>
                  <a:srgbClr val="FFF309"/>
                </a:solidFill>
                <a:latin typeface="Helvetica" panose="020B0604020202020204" pitchFamily="34" charset="0"/>
                <a:cs typeface="Helvetica" panose="020B0604020202020204" pitchFamily="34" charset="0"/>
              </a:rPr>
              <a:t>ACCESIBLE</a:t>
            </a:r>
            <a:r>
              <a:rPr kumimoji="1" lang="es-ES" sz="2900" dirty="0">
                <a:latin typeface="Helvetica" panose="020B0604020202020204" pitchFamily="34" charset="0"/>
                <a:cs typeface="Helvetica" panose="020B0604020202020204" pitchFamily="34" charset="0"/>
              </a:rPr>
              <a:t> a </a:t>
            </a:r>
            <a:r>
              <a:rPr kumimoji="1" lang="es-ES" sz="2900" b="1" dirty="0">
                <a:latin typeface="Helvetica" panose="020B0604020202020204" pitchFamily="34" charset="0"/>
                <a:cs typeface="Helvetica" panose="020B0604020202020204" pitchFamily="34" charset="0"/>
              </a:rPr>
              <a:t>la mayor parte de la población</a:t>
            </a:r>
            <a:r>
              <a:rPr kumimoji="1" lang="es-ES" sz="2900" dirty="0">
                <a:latin typeface="Helvetica" panose="020B0604020202020204" pitchFamily="34" charset="0"/>
                <a:cs typeface="Helvetica" panose="020B0604020202020204" pitchFamily="34" charset="0"/>
              </a:rPr>
              <a:t> con lo que hay que tener en cuenta </a:t>
            </a:r>
            <a:r>
              <a:rPr kumimoji="1" lang="es-ES" sz="2900" b="1" dirty="0">
                <a:latin typeface="Helvetica" panose="020B0604020202020204" pitchFamily="34" charset="0"/>
                <a:cs typeface="Helvetica" panose="020B0604020202020204" pitchFamily="34" charset="0"/>
              </a:rPr>
              <a:t>todo tipo de niveles de conocimientos tecnológicos</a:t>
            </a:r>
            <a:r>
              <a:rPr kumimoji="1" lang="es-ES" sz="2900" dirty="0">
                <a:latin typeface="Helvetica" panose="020B0604020202020204" pitchFamily="34" charset="0"/>
                <a:cs typeface="Helvetica" panose="020B0604020202020204" pitchFamily="34" charset="0"/>
              </a:rPr>
              <a:t>.</a:t>
            </a:r>
          </a:p>
          <a:p>
            <a:endParaRPr kumimoji="1" lang="es-ES" sz="2800" dirty="0">
              <a:latin typeface="Helvetica" panose="020B0604020202020204" pitchFamily="34" charset="0"/>
              <a:cs typeface="Helvetica" panose="020B0604020202020204" pitchFamily="34" charset="0"/>
            </a:endParaRPr>
          </a:p>
          <a:p>
            <a:endParaRPr kumimoji="1" lang="es-ES" dirty="0">
              <a:latin typeface="Helvetica" panose="020B0604020202020204" pitchFamily="34" charset="0"/>
              <a:cs typeface="Helvetica" panose="020B0604020202020204" pitchFamily="34" charset="0"/>
            </a:endParaRPr>
          </a:p>
          <a:p>
            <a:pPr algn="ctr"/>
            <a:r>
              <a:rPr kumimoji="1" lang="es-ES" sz="2900" dirty="0">
                <a:latin typeface="Helvetica" panose="020B0604020202020204" pitchFamily="34" charset="0"/>
                <a:cs typeface="Helvetica" panose="020B0604020202020204" pitchFamily="34" charset="0"/>
              </a:rPr>
              <a:t>¿Qué crees que ocurre cuando esto no se tiene en cuenta?</a:t>
            </a:r>
          </a:p>
        </p:txBody>
      </p:sp>
    </p:spTree>
    <p:extLst>
      <p:ext uri="{BB962C8B-B14F-4D97-AF65-F5344CB8AC3E}">
        <p14:creationId xmlns:p14="http://schemas.microsoft.com/office/powerpoint/2010/main" val="18091784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C5388B45-3655-3120-8F9F-BE677DDBA5D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19880" y="610870"/>
            <a:ext cx="7828280" cy="5871210"/>
          </a:xfrm>
          <a:prstGeom prst="rect">
            <a:avLst/>
          </a:prstGeom>
        </p:spPr>
      </p:pic>
      <p:sp>
        <p:nvSpPr>
          <p:cNvPr id="3" name="Título 1">
            <a:extLst>
              <a:ext uri="{FF2B5EF4-FFF2-40B4-BE49-F238E27FC236}">
                <a16:creationId xmlns:a16="http://schemas.microsoft.com/office/drawing/2014/main" id="{66487C5B-FD2F-92CD-6D57-07673A680FC2}"/>
              </a:ext>
            </a:extLst>
          </p:cNvPr>
          <p:cNvSpPr txBox="1">
            <a:spLocks/>
          </p:cNvSpPr>
          <p:nvPr/>
        </p:nvSpPr>
        <p:spPr>
          <a:xfrm>
            <a:off x="243840" y="2975855"/>
            <a:ext cx="3733800" cy="3182375"/>
          </a:xfrm>
          <a:prstGeom prst="rect">
            <a:avLst/>
          </a:prstGeom>
        </p:spPr>
        <p:txBody>
          <a:bodyPr vert="horz" wrap="square" lIns="0" tIns="0" rIns="0" bIns="0" rtlCol="0" anchor="ctr" anchorCtr="0">
            <a:noAutofit/>
          </a:bodyPr>
          <a:lstStyle>
            <a:lvl1pPr algn="l" defTabSz="914400" rtl="0" eaLnBrk="1" latinLnBrk="0" hangingPunct="1">
              <a:lnSpc>
                <a:spcPct val="100000"/>
              </a:lnSpc>
              <a:spcBef>
                <a:spcPct val="0"/>
              </a:spcBef>
              <a:buNone/>
              <a:defRPr lang="en-US" sz="4800" kern="1200" dirty="0">
                <a:solidFill>
                  <a:schemeClr val="tx1"/>
                </a:solidFill>
                <a:latin typeface="+mj-lt"/>
                <a:ea typeface="+mj-ea"/>
                <a:cs typeface="+mj-cs"/>
              </a:defRPr>
            </a:lvl1pPr>
          </a:lstStyle>
          <a:p>
            <a:r>
              <a:rPr lang="es-ES" sz="2800" dirty="0">
                <a:latin typeface="Helvetica" panose="020B0604020202020204" pitchFamily="34" charset="0"/>
                <a:cs typeface="Helvetica" panose="020B0604020202020204" pitchFamily="34" charset="0"/>
              </a:rPr>
              <a:t>Veamos el mejor ejemplo para estos casos: un contraejemplo.</a:t>
            </a:r>
          </a:p>
          <a:p>
            <a:endParaRPr lang="es-ES" sz="2800" dirty="0">
              <a:latin typeface="Helvetica" panose="020B0604020202020204" pitchFamily="34" charset="0"/>
              <a:cs typeface="Helvetica" panose="020B0604020202020204" pitchFamily="34" charset="0"/>
            </a:endParaRPr>
          </a:p>
          <a:p>
            <a:r>
              <a:rPr lang="es-ES" sz="2800" dirty="0">
                <a:latin typeface="Helvetica" panose="020B0604020202020204" pitchFamily="34" charset="0"/>
                <a:cs typeface="Helvetica" panose="020B0604020202020204" pitchFamily="34" charset="0"/>
              </a:rPr>
              <a:t>BMW serie 8 de hace menos de una década. Ponte en el lugar del que conduce…</a:t>
            </a:r>
          </a:p>
        </p:txBody>
      </p:sp>
    </p:spTree>
    <p:extLst>
      <p:ext uri="{BB962C8B-B14F-4D97-AF65-F5344CB8AC3E}">
        <p14:creationId xmlns:p14="http://schemas.microsoft.com/office/powerpoint/2010/main" val="12523056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Oval 11">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 name="Oval 13">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6" name="Group 15">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17" name="Freeform: Shape 16">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Oval 18">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Oval 19">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22" name="Rectangle 21">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magen 4">
            <a:extLst>
              <a:ext uri="{FF2B5EF4-FFF2-40B4-BE49-F238E27FC236}">
                <a16:creationId xmlns:a16="http://schemas.microsoft.com/office/drawing/2014/main" id="{8966AFA5-281D-98B8-91FC-3F823D9E3D95}"/>
              </a:ext>
            </a:extLst>
          </p:cNvPr>
          <p:cNvPicPr>
            <a:picLocks noChangeAspect="1"/>
          </p:cNvPicPr>
          <p:nvPr/>
        </p:nvPicPr>
        <p:blipFill rotWithShape="1">
          <a:blip r:embed="rId2"/>
          <a:srcRect l="7921" r="8080" b="1"/>
          <a:stretch/>
        </p:blipFill>
        <p:spPr>
          <a:xfrm>
            <a:off x="0" y="-8"/>
            <a:ext cx="12191980" cy="6858000"/>
          </a:xfrm>
          <a:custGeom>
            <a:avLst/>
            <a:gdLst/>
            <a:ahLst/>
            <a:cxnLst/>
            <a:rect l="l" t="t" r="r" b="b"/>
            <a:pathLst>
              <a:path w="12192000" h="6858000">
                <a:moveTo>
                  <a:pt x="0" y="0"/>
                </a:moveTo>
                <a:lnTo>
                  <a:pt x="12192000" y="0"/>
                </a:lnTo>
                <a:lnTo>
                  <a:pt x="12192000" y="6858000"/>
                </a:lnTo>
                <a:lnTo>
                  <a:pt x="0" y="6858000"/>
                </a:lnTo>
                <a:close/>
              </a:path>
            </a:pathLst>
          </a:custGeom>
        </p:spPr>
      </p:pic>
      <p:sp>
        <p:nvSpPr>
          <p:cNvPr id="24" name="Rectangle 23">
            <a:extLst>
              <a:ext uri="{FF2B5EF4-FFF2-40B4-BE49-F238E27FC236}">
                <a16:creationId xmlns:a16="http://schemas.microsoft.com/office/drawing/2014/main" id="{3C64A91D-E535-4C24-A0E3-96A3810E3F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26FC4867-BA3E-4F8E-AB23-684F34DF3D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192000" y="-3"/>
            <a:ext cx="9000000" cy="6857998"/>
          </a:xfrm>
          <a:prstGeom prst="rect">
            <a:avLst/>
          </a:prstGeom>
          <a:gradFill flip="none" rotWithShape="1">
            <a:gsLst>
              <a:gs pos="50000">
                <a:schemeClr val="bg2">
                  <a:alpha val="60000"/>
                </a:schemeClr>
              </a:gs>
              <a:gs pos="0">
                <a:schemeClr val="bg2">
                  <a:alpha val="0"/>
                </a:schemeClr>
              </a:gs>
            </a:gsLst>
            <a:lin ang="10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ítulo 1">
            <a:extLst>
              <a:ext uri="{FF2B5EF4-FFF2-40B4-BE49-F238E27FC236}">
                <a16:creationId xmlns:a16="http://schemas.microsoft.com/office/drawing/2014/main" id="{66487C5B-FD2F-92CD-6D57-07673A680FC2}"/>
              </a:ext>
            </a:extLst>
          </p:cNvPr>
          <p:cNvSpPr txBox="1">
            <a:spLocks/>
          </p:cNvSpPr>
          <p:nvPr/>
        </p:nvSpPr>
        <p:spPr>
          <a:xfrm>
            <a:off x="6579208" y="1428198"/>
            <a:ext cx="5437187" cy="2986234"/>
          </a:xfrm>
          <a:prstGeom prst="rect">
            <a:avLst/>
          </a:prstGeom>
        </p:spPr>
        <p:txBody>
          <a:bodyPr vert="horz" wrap="square" lIns="0" tIns="0" rIns="0" bIns="0" rtlCol="0" anchor="b" anchorCtr="0">
            <a:normAutofit/>
          </a:bodyPr>
          <a:lstStyle>
            <a:defPPr>
              <a:defRPr lang="es-ES"/>
            </a:defPPr>
            <a:lvl1pPr>
              <a:lnSpc>
                <a:spcPct val="100000"/>
              </a:lnSpc>
              <a:spcBef>
                <a:spcPct val="0"/>
              </a:spcBef>
              <a:buNone/>
              <a:defRPr sz="2800">
                <a:ea typeface="+mj-ea"/>
                <a:cs typeface="+mj-cs"/>
              </a:defRPr>
            </a:lvl1pPr>
          </a:lstStyle>
          <a:p>
            <a:pPr>
              <a:lnSpc>
                <a:spcPct val="90000"/>
              </a:lnSpc>
              <a:spcAft>
                <a:spcPts val="600"/>
              </a:spcAft>
            </a:pPr>
            <a:r>
              <a:rPr lang="es-ES" sz="3500" kern="1200" dirty="0">
                <a:solidFill>
                  <a:schemeClr val="tx1"/>
                </a:solidFill>
                <a:latin typeface="+mj-lt"/>
                <a:ea typeface="+mj-ea"/>
                <a:cs typeface="+mj-cs"/>
              </a:rPr>
              <a:t>Una web que muestra todo lo que NO se debe hacer si quieres un buen diseño usable : </a:t>
            </a:r>
            <a:r>
              <a:rPr lang="es-ES" sz="3500" kern="1200" dirty="0">
                <a:solidFill>
                  <a:srgbClr val="FFFF00"/>
                </a:solidFill>
                <a:latin typeface="+mj-lt"/>
                <a:ea typeface="+mj-ea"/>
                <a:cs typeface="+mj-cs"/>
                <a:hlinkClick r:id="rId3">
                  <a:extLst>
                    <a:ext uri="{A12FA001-AC4F-418D-AE19-62706E023703}">
                      <ahyp:hlinkClr xmlns:ahyp="http://schemas.microsoft.com/office/drawing/2018/hyperlinkcolor" val="tx"/>
                    </a:ext>
                  </a:extLst>
                </a:hlinkClick>
              </a:rPr>
              <a:t>https://userinyerface.com/</a:t>
            </a:r>
            <a:endParaRPr lang="es-ES" sz="3500" kern="1200" dirty="0">
              <a:solidFill>
                <a:srgbClr val="FFFF00"/>
              </a:solidFill>
              <a:latin typeface="+mj-lt"/>
              <a:ea typeface="+mj-ea"/>
              <a:cs typeface="+mj-cs"/>
            </a:endParaRPr>
          </a:p>
        </p:txBody>
      </p:sp>
    </p:spTree>
    <p:extLst>
      <p:ext uri="{BB962C8B-B14F-4D97-AF65-F5344CB8AC3E}">
        <p14:creationId xmlns:p14="http://schemas.microsoft.com/office/powerpoint/2010/main" val="11342899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Oval 10">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 name="Oval 12">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5" name="Group 14">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16" name="Freeform: Shape 15">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Oval 17">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 name="Oval 18">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21" name="Rectangle 20">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Imagen 2" descr="Imagen que contiene Interfaz de usuario gráfica&#10;&#10;Descripción generada automáticamente">
            <a:extLst>
              <a:ext uri="{FF2B5EF4-FFF2-40B4-BE49-F238E27FC236}">
                <a16:creationId xmlns:a16="http://schemas.microsoft.com/office/drawing/2014/main" id="{A1C17355-80F2-9BF7-CD48-B9BD2A0C4C5F}"/>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714375" y="7449"/>
            <a:ext cx="12906375" cy="6858000"/>
          </a:xfrm>
          <a:custGeom>
            <a:avLst/>
            <a:gdLst/>
            <a:ahLst/>
            <a:cxnLst/>
            <a:rect l="l" t="t" r="r" b="b"/>
            <a:pathLst>
              <a:path w="12192000" h="6858000">
                <a:moveTo>
                  <a:pt x="0" y="0"/>
                </a:moveTo>
                <a:lnTo>
                  <a:pt x="12192000" y="0"/>
                </a:lnTo>
                <a:lnTo>
                  <a:pt x="12192000" y="6858000"/>
                </a:lnTo>
                <a:lnTo>
                  <a:pt x="0" y="6858000"/>
                </a:lnTo>
                <a:close/>
              </a:path>
            </a:pathLst>
          </a:custGeom>
        </p:spPr>
      </p:pic>
      <p:sp>
        <p:nvSpPr>
          <p:cNvPr id="23" name="Rectangle 22">
            <a:extLst>
              <a:ext uri="{FF2B5EF4-FFF2-40B4-BE49-F238E27FC236}">
                <a16:creationId xmlns:a16="http://schemas.microsoft.com/office/drawing/2014/main" id="{AD4EA4DF-0E7C-4098-86F6-7D0ACAEFC0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332287" y="0"/>
            <a:ext cx="7859713" cy="6857998"/>
          </a:xfrm>
          <a:prstGeom prst="rect">
            <a:avLst/>
          </a:prstGeom>
          <a:gradFill flip="none" rotWithShape="1">
            <a:gsLst>
              <a:gs pos="50000">
                <a:schemeClr val="bg2">
                  <a:alpha val="60000"/>
                </a:schemeClr>
              </a:gs>
              <a:gs pos="0">
                <a:schemeClr val="bg2">
                  <a:alpha val="0"/>
                </a:schemeClr>
              </a:gs>
            </a:gsLst>
            <a:lin ang="10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ítulo 1">
            <a:extLst>
              <a:ext uri="{FF2B5EF4-FFF2-40B4-BE49-F238E27FC236}">
                <a16:creationId xmlns:a16="http://schemas.microsoft.com/office/drawing/2014/main" id="{89141C5E-41C5-B8B1-00FC-AB56435C7A63}"/>
              </a:ext>
            </a:extLst>
          </p:cNvPr>
          <p:cNvSpPr txBox="1">
            <a:spLocks/>
          </p:cNvSpPr>
          <p:nvPr/>
        </p:nvSpPr>
        <p:spPr>
          <a:xfrm>
            <a:off x="7924800" y="3912537"/>
            <a:ext cx="4060943" cy="2887174"/>
          </a:xfrm>
          <a:prstGeom prst="rect">
            <a:avLst/>
          </a:prstGeom>
        </p:spPr>
        <p:txBody>
          <a:bodyPr vert="horz" wrap="square" lIns="0" tIns="0" rIns="0" bIns="0" rtlCol="0" anchor="b" anchorCtr="0">
            <a:normAutofit/>
          </a:bodyPr>
          <a:lstStyle>
            <a:lvl1pPr algn="l" defTabSz="914400" rtl="0" eaLnBrk="1" latinLnBrk="0" hangingPunct="1">
              <a:lnSpc>
                <a:spcPct val="100000"/>
              </a:lnSpc>
              <a:spcBef>
                <a:spcPct val="0"/>
              </a:spcBef>
              <a:buNone/>
              <a:defRPr lang="en-US" sz="4800" kern="1200" dirty="0">
                <a:solidFill>
                  <a:schemeClr val="tx1"/>
                </a:solidFill>
                <a:latin typeface="+mj-lt"/>
                <a:ea typeface="+mj-ea"/>
                <a:cs typeface="+mj-cs"/>
              </a:defRPr>
            </a:lvl1pPr>
          </a:lstStyle>
          <a:p>
            <a:pPr algn="r">
              <a:lnSpc>
                <a:spcPct val="90000"/>
              </a:lnSpc>
              <a:spcAft>
                <a:spcPts val="600"/>
              </a:spcAft>
            </a:pPr>
            <a:r>
              <a:rPr lang="en-US" kern="1200" dirty="0">
                <a:solidFill>
                  <a:schemeClr val="tx1"/>
                </a:solidFill>
                <a:latin typeface="+mj-lt"/>
                <a:ea typeface="+mj-ea"/>
                <a:cs typeface="+mj-cs"/>
              </a:rPr>
              <a:t>Las claves de la </a:t>
            </a:r>
            <a:r>
              <a:rPr lang="en-US" b="1" kern="1200" dirty="0">
                <a:solidFill>
                  <a:srgbClr val="FFF309"/>
                </a:solidFill>
                <a:latin typeface="+mj-lt"/>
                <a:ea typeface="+mj-ea"/>
                <a:cs typeface="+mj-cs"/>
              </a:rPr>
              <a:t>USABILIDAD</a:t>
            </a:r>
            <a:br>
              <a:rPr lang="en-US" kern="1200" dirty="0">
                <a:solidFill>
                  <a:schemeClr val="tx1"/>
                </a:solidFill>
                <a:latin typeface="+mj-lt"/>
                <a:ea typeface="+mj-ea"/>
                <a:cs typeface="+mj-cs"/>
              </a:rPr>
            </a:br>
            <a:endParaRPr lang="en-US" kern="1200" dirty="0">
              <a:solidFill>
                <a:schemeClr val="tx1"/>
              </a:solidFill>
              <a:latin typeface="+mj-lt"/>
              <a:ea typeface="+mj-ea"/>
              <a:cs typeface="+mj-cs"/>
            </a:endParaRPr>
          </a:p>
        </p:txBody>
      </p:sp>
      <p:sp>
        <p:nvSpPr>
          <p:cNvPr id="25" name="Rectangle 24">
            <a:extLst>
              <a:ext uri="{FF2B5EF4-FFF2-40B4-BE49-F238E27FC236}">
                <a16:creationId xmlns:a16="http://schemas.microsoft.com/office/drawing/2014/main" id="{FE05BC49-0F00-4C85-9AF5-A0CC5B39C8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365603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998" y="5334748"/>
            <a:ext cx="678135" cy="990000"/>
            <a:chOff x="10490969" y="1448827"/>
            <a:chExt cx="678135" cy="990000"/>
          </a:xfrm>
        </p:grpSpPr>
        <p:sp>
          <p:nvSpPr>
            <p:cNvPr id="48" name="Freeform: Shape 47">
              <a:extLst>
                <a:ext uri="{FF2B5EF4-FFF2-40B4-BE49-F238E27FC236}">
                  <a16:creationId xmlns:a16="http://schemas.microsoft.com/office/drawing/2014/main" id="{02ECB475-568C-47AC-B16D-2E202DEB2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9" name="Oval 48">
              <a:extLst>
                <a:ext uri="{FF2B5EF4-FFF2-40B4-BE49-F238E27FC236}">
                  <a16:creationId xmlns:a16="http://schemas.microsoft.com/office/drawing/2014/main" id="{080D8764-525A-441E-B58F-068E82F09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0" name="Oval 49">
              <a:extLst>
                <a:ext uri="{FF2B5EF4-FFF2-40B4-BE49-F238E27FC236}">
                  <a16:creationId xmlns:a16="http://schemas.microsoft.com/office/drawing/2014/main" id="{11196109-6F2B-4738-B2FC-2CCC753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1" name="Freeform: Shape 50">
              <a:extLst>
                <a:ext uri="{FF2B5EF4-FFF2-40B4-BE49-F238E27FC236}">
                  <a16:creationId xmlns:a16="http://schemas.microsoft.com/office/drawing/2014/main" id="{F7E468C2-69B8-470B-85E3-801A3CB1D7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useBgFill="1">
        <p:nvSpPr>
          <p:cNvPr id="53" name="Rectangle 52">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magen 4" descr="Interfaz de usuario gráfica&#10;&#10;Descripción generada automáticamente con confianza baja">
            <a:extLst>
              <a:ext uri="{FF2B5EF4-FFF2-40B4-BE49-F238E27FC236}">
                <a16:creationId xmlns:a16="http://schemas.microsoft.com/office/drawing/2014/main" id="{496FF413-CC07-8D6A-5CF4-6E2811DFFD62}"/>
              </a:ext>
            </a:extLst>
          </p:cNvPr>
          <p:cNvPicPr>
            <a:picLocks noChangeAspect="1"/>
          </p:cNvPicPr>
          <p:nvPr/>
        </p:nvPicPr>
        <p:blipFill rotWithShape="1">
          <a:blip r:embed="rId2">
            <a:extLst>
              <a:ext uri="{28A0092B-C50C-407E-A947-70E740481C1C}">
                <a14:useLocalDpi xmlns:a14="http://schemas.microsoft.com/office/drawing/2010/main" val="0"/>
              </a:ext>
            </a:extLst>
          </a:blip>
          <a:srcRect l="29729" r="29727" b="-1"/>
          <a:stretch/>
        </p:blipFill>
        <p:spPr>
          <a:xfrm>
            <a:off x="6037452" y="606796"/>
            <a:ext cx="4868976" cy="5644408"/>
          </a:xfrm>
          <a:custGeom>
            <a:avLst/>
            <a:gdLst/>
            <a:ahLst/>
            <a:cxnLst/>
            <a:rect l="l" t="t" r="r" b="b"/>
            <a:pathLst>
              <a:path w="4868976" h="5644408">
                <a:moveTo>
                  <a:pt x="2398421" y="0"/>
                </a:moveTo>
                <a:lnTo>
                  <a:pt x="4868974" y="1424628"/>
                </a:lnTo>
                <a:lnTo>
                  <a:pt x="4868976" y="1424625"/>
                </a:lnTo>
                <a:lnTo>
                  <a:pt x="4868976" y="1424628"/>
                </a:lnTo>
                <a:lnTo>
                  <a:pt x="4868976" y="4219781"/>
                </a:lnTo>
                <a:lnTo>
                  <a:pt x="2398419" y="5644408"/>
                </a:lnTo>
                <a:lnTo>
                  <a:pt x="0" y="4219781"/>
                </a:lnTo>
                <a:lnTo>
                  <a:pt x="0" y="1424628"/>
                </a:lnTo>
                <a:lnTo>
                  <a:pt x="0" y="1424625"/>
                </a:lnTo>
                <a:lnTo>
                  <a:pt x="3" y="1424628"/>
                </a:lnTo>
                <a:close/>
              </a:path>
            </a:pathLst>
          </a:custGeom>
        </p:spPr>
      </p:pic>
      <p:grpSp>
        <p:nvGrpSpPr>
          <p:cNvPr id="55" name="Group 54">
            <a:extLst>
              <a:ext uri="{FF2B5EF4-FFF2-40B4-BE49-F238E27FC236}">
                <a16:creationId xmlns:a16="http://schemas.microsoft.com/office/drawing/2014/main" id="{C4967C49-2278-4724-94A5-A258F20C3DF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366428" y="2112234"/>
            <a:ext cx="1335600" cy="1262947"/>
            <a:chOff x="10145015" y="2343978"/>
            <a:chExt cx="1335600" cy="1262947"/>
          </a:xfrm>
        </p:grpSpPr>
        <p:sp>
          <p:nvSpPr>
            <p:cNvPr id="56" name="Freeform: Shape 55">
              <a:extLst>
                <a:ext uri="{FF2B5EF4-FFF2-40B4-BE49-F238E27FC236}">
                  <a16:creationId xmlns:a16="http://schemas.microsoft.com/office/drawing/2014/main" id="{C5513748-F890-422C-8BC7-7C16A7D3AF8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8100000">
              <a:off x="10400615" y="234397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254000" dist="101600" dir="732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7" name="Oval 56">
              <a:extLst>
                <a:ext uri="{FF2B5EF4-FFF2-40B4-BE49-F238E27FC236}">
                  <a16:creationId xmlns:a16="http://schemas.microsoft.com/office/drawing/2014/main" id="{B93B83E9-9019-4D2F-B887-BD399181BD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a:off x="10415015" y="2179851"/>
              <a:ext cx="540000" cy="1080000"/>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59" name="Oval 58">
            <a:extLst>
              <a:ext uri="{FF2B5EF4-FFF2-40B4-BE49-F238E27FC236}">
                <a16:creationId xmlns:a16="http://schemas.microsoft.com/office/drawing/2014/main" id="{5171FAFB-7223-4BE1-983D-8A0626EAC5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8612" y="573282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 name="Título 1">
            <a:extLst>
              <a:ext uri="{FF2B5EF4-FFF2-40B4-BE49-F238E27FC236}">
                <a16:creationId xmlns:a16="http://schemas.microsoft.com/office/drawing/2014/main" id="{8247AA84-03B4-A6DD-388C-6DF831B99631}"/>
              </a:ext>
            </a:extLst>
          </p:cNvPr>
          <p:cNvSpPr txBox="1">
            <a:spLocks/>
          </p:cNvSpPr>
          <p:nvPr/>
        </p:nvSpPr>
        <p:spPr>
          <a:xfrm>
            <a:off x="363888" y="1641607"/>
            <a:ext cx="5545270" cy="3574786"/>
          </a:xfrm>
          <a:prstGeom prst="rect">
            <a:avLst/>
          </a:prstGeom>
        </p:spPr>
        <p:txBody>
          <a:bodyPr vert="horz" wrap="square" lIns="0" tIns="0" rIns="0" bIns="0" rtlCol="0" anchor="ctr" anchorCtr="0">
            <a:noAutofit/>
          </a:bodyPr>
          <a:lstStyle>
            <a:defPPr>
              <a:defRPr lang="es-ES"/>
            </a:defPPr>
            <a:lvl1pPr>
              <a:lnSpc>
                <a:spcPct val="100000"/>
              </a:lnSpc>
              <a:spcBef>
                <a:spcPct val="0"/>
              </a:spcBef>
              <a:buNone/>
              <a:defRPr sz="2800">
                <a:ea typeface="+mj-ea"/>
                <a:cs typeface="+mj-cs"/>
              </a:defRPr>
            </a:lvl1pPr>
          </a:lstStyle>
          <a:p>
            <a:r>
              <a:rPr lang="es-ES" dirty="0">
                <a:latin typeface="Helvetica" panose="020B0604020202020204" pitchFamily="34" charset="0"/>
                <a:cs typeface="Helvetica" panose="020B0604020202020204" pitchFamily="34" charset="0"/>
              </a:rPr>
              <a:t>Toda interfaz está creada para ser usada, ahora bien, puede ser usada de forma incorrecta o inesperada o bien ser usada de forma correcta, eficaz y sin errores. </a:t>
            </a:r>
          </a:p>
          <a:p>
            <a:endParaRPr lang="es-ES" dirty="0">
              <a:latin typeface="Helvetica" panose="020B0604020202020204" pitchFamily="34" charset="0"/>
              <a:cs typeface="Helvetica" panose="020B0604020202020204" pitchFamily="34" charset="0"/>
            </a:endParaRPr>
          </a:p>
          <a:p>
            <a:r>
              <a:rPr lang="es-ES" dirty="0">
                <a:latin typeface="Helvetica" panose="020B0604020202020204" pitchFamily="34" charset="0"/>
                <a:cs typeface="Helvetica" panose="020B0604020202020204" pitchFamily="34" charset="0"/>
              </a:rPr>
              <a:t>Esto último sólo se posible gracias a una interfaz </a:t>
            </a:r>
            <a:r>
              <a:rPr lang="es-ES" b="1" dirty="0">
                <a:latin typeface="Helvetica" panose="020B0604020202020204" pitchFamily="34" charset="0"/>
                <a:cs typeface="Helvetica" panose="020B0604020202020204" pitchFamily="34" charset="0"/>
              </a:rPr>
              <a:t>USABLE</a:t>
            </a:r>
            <a:r>
              <a:rPr lang="es-ES" dirty="0">
                <a:latin typeface="Helvetica" panose="020B0604020202020204" pitchFamily="34" charset="0"/>
                <a:cs typeface="Helvetica" panose="020B0604020202020204" pitchFamily="34" charset="0"/>
              </a:rPr>
              <a:t>.</a:t>
            </a:r>
          </a:p>
        </p:txBody>
      </p:sp>
    </p:spTree>
    <p:extLst>
      <p:ext uri="{BB962C8B-B14F-4D97-AF65-F5344CB8AC3E}">
        <p14:creationId xmlns:p14="http://schemas.microsoft.com/office/powerpoint/2010/main" val="10822715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Group 20">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998" y="5334748"/>
            <a:ext cx="678135" cy="990000"/>
            <a:chOff x="10490969" y="1448827"/>
            <a:chExt cx="678135" cy="990000"/>
          </a:xfrm>
        </p:grpSpPr>
        <p:sp>
          <p:nvSpPr>
            <p:cNvPr id="30" name="Freeform: Shape 21">
              <a:extLst>
                <a:ext uri="{FF2B5EF4-FFF2-40B4-BE49-F238E27FC236}">
                  <a16:creationId xmlns:a16="http://schemas.microsoft.com/office/drawing/2014/main" id="{02ECB475-568C-47AC-B16D-2E202DEB2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1" name="Oval 22">
              <a:extLst>
                <a:ext uri="{FF2B5EF4-FFF2-40B4-BE49-F238E27FC236}">
                  <a16:creationId xmlns:a16="http://schemas.microsoft.com/office/drawing/2014/main" id="{080D8764-525A-441E-B58F-068E82F09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2" name="Oval 23">
              <a:extLst>
                <a:ext uri="{FF2B5EF4-FFF2-40B4-BE49-F238E27FC236}">
                  <a16:creationId xmlns:a16="http://schemas.microsoft.com/office/drawing/2014/main" id="{11196109-6F2B-4738-B2FC-2CCC753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3" name="Freeform: Shape 24">
              <a:extLst>
                <a:ext uri="{FF2B5EF4-FFF2-40B4-BE49-F238E27FC236}">
                  <a16:creationId xmlns:a16="http://schemas.microsoft.com/office/drawing/2014/main" id="{F7E468C2-69B8-470B-85E3-801A3CB1D7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useBgFill="1">
        <p:nvSpPr>
          <p:cNvPr id="34" name="Rectangle 26">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Binario con relleno sólido">
            <a:extLst>
              <a:ext uri="{FF2B5EF4-FFF2-40B4-BE49-F238E27FC236}">
                <a16:creationId xmlns:a16="http://schemas.microsoft.com/office/drawing/2014/main" id="{69D9ED45-A168-F161-6BBF-ED4FF52A743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p:blipFill>
        <p:spPr>
          <a:xfrm>
            <a:off x="553405" y="1133714"/>
            <a:ext cx="4317681" cy="4317681"/>
          </a:xfrm>
          <a:custGeom>
            <a:avLst/>
            <a:gdLst/>
            <a:ahLst/>
            <a:cxnLst/>
            <a:rect l="l" t="t" r="r" b="b"/>
            <a:pathLst>
              <a:path w="5092062" h="5759450">
                <a:moveTo>
                  <a:pt x="0" y="0"/>
                </a:moveTo>
                <a:lnTo>
                  <a:pt x="5092062" y="0"/>
                </a:lnTo>
                <a:lnTo>
                  <a:pt x="5092062" y="5759450"/>
                </a:lnTo>
                <a:lnTo>
                  <a:pt x="0" y="5759450"/>
                </a:lnTo>
                <a:close/>
              </a:path>
            </a:pathLst>
          </a:custGeom>
        </p:spPr>
      </p:pic>
      <p:sp>
        <p:nvSpPr>
          <p:cNvPr id="8" name="CuadroTexto 7">
            <a:extLst>
              <a:ext uri="{FF2B5EF4-FFF2-40B4-BE49-F238E27FC236}">
                <a16:creationId xmlns:a16="http://schemas.microsoft.com/office/drawing/2014/main" id="{49EABD7C-5077-0BAC-08C9-EF860FC0DAA5}"/>
              </a:ext>
            </a:extLst>
          </p:cNvPr>
          <p:cNvSpPr txBox="1"/>
          <p:nvPr/>
        </p:nvSpPr>
        <p:spPr>
          <a:xfrm>
            <a:off x="5424488" y="871870"/>
            <a:ext cx="6214110" cy="5220955"/>
          </a:xfrm>
          <a:prstGeom prst="rect">
            <a:avLst/>
          </a:prstGeom>
        </p:spPr>
        <p:txBody>
          <a:bodyPr vert="horz" wrap="square" lIns="0" tIns="0" rIns="0" bIns="0" rtlCol="0" anchor="t">
            <a:normAutofit/>
          </a:bodyPr>
          <a:lstStyle/>
          <a:p>
            <a:pPr fontAlgn="base">
              <a:lnSpc>
                <a:spcPct val="110000"/>
              </a:lnSpc>
              <a:spcBef>
                <a:spcPct val="20000"/>
              </a:spcBef>
              <a:spcAft>
                <a:spcPts val="800"/>
              </a:spcAft>
              <a:buClr>
                <a:schemeClr val="accent2"/>
              </a:buClr>
            </a:pPr>
            <a:r>
              <a:rPr kumimoji="1" lang="es-ES" sz="3200">
                <a:latin typeface="Helvetica" panose="020B0604020202020204" pitchFamily="34" charset="0"/>
                <a:cs typeface="Helvetica" panose="020B0604020202020204" pitchFamily="34" charset="0"/>
              </a:rPr>
              <a:t>¿Por qué las cosas son difíciles de utilizar?</a:t>
            </a:r>
          </a:p>
          <a:p>
            <a:pPr>
              <a:lnSpc>
                <a:spcPct val="110000"/>
              </a:lnSpc>
              <a:spcBef>
                <a:spcPct val="20000"/>
              </a:spcBef>
              <a:spcAft>
                <a:spcPts val="800"/>
              </a:spcAft>
              <a:buClr>
                <a:schemeClr val="accent2"/>
              </a:buClr>
            </a:pPr>
            <a:r>
              <a:rPr kumimoji="1" lang="es-ES" sz="3200" i="1" dirty="0">
                <a:latin typeface="Helvetica" panose="020B0604020202020204" pitchFamily="34" charset="0"/>
                <a:cs typeface="Helvetica" panose="020B0604020202020204" pitchFamily="34" charset="0"/>
              </a:rPr>
              <a:t>“El problema radica en el desarrollo del proyecto, en el énfasis de la tecnología en lugar del usuario, la persona para la cual está hecho el producto”</a:t>
            </a:r>
          </a:p>
          <a:p>
            <a:pPr>
              <a:lnSpc>
                <a:spcPct val="110000"/>
              </a:lnSpc>
              <a:spcBef>
                <a:spcPct val="20000"/>
              </a:spcBef>
              <a:spcAft>
                <a:spcPts val="800"/>
              </a:spcAft>
              <a:buClr>
                <a:schemeClr val="accent2"/>
              </a:buClr>
            </a:pPr>
            <a:endParaRPr kumimoji="1" lang="es-ES" sz="400" i="1" dirty="0">
              <a:latin typeface="Helvetica" panose="020B0604020202020204" pitchFamily="34" charset="0"/>
              <a:cs typeface="Helvetica" panose="020B0604020202020204" pitchFamily="34" charset="0"/>
            </a:endParaRPr>
          </a:p>
          <a:p>
            <a:pPr algn="r">
              <a:lnSpc>
                <a:spcPts val="1500"/>
              </a:lnSpc>
              <a:spcBef>
                <a:spcPct val="20000"/>
              </a:spcBef>
              <a:spcAft>
                <a:spcPts val="800"/>
              </a:spcAft>
              <a:buClr>
                <a:schemeClr val="accent2"/>
              </a:buClr>
            </a:pPr>
            <a:r>
              <a:rPr kumimoji="1" lang="es-ES" sz="3200" dirty="0">
                <a:latin typeface="Helvetica" panose="020B0604020202020204" pitchFamily="34" charset="0"/>
                <a:cs typeface="Helvetica" panose="020B0604020202020204" pitchFamily="34" charset="0"/>
              </a:rPr>
              <a:t>		(Donald Norman,</a:t>
            </a:r>
          </a:p>
          <a:p>
            <a:pPr algn="r">
              <a:lnSpc>
                <a:spcPts val="1500"/>
              </a:lnSpc>
              <a:spcBef>
                <a:spcPct val="20000"/>
              </a:spcBef>
              <a:spcAft>
                <a:spcPts val="800"/>
              </a:spcAft>
              <a:buClr>
                <a:schemeClr val="accent2"/>
              </a:buClr>
            </a:pPr>
            <a:r>
              <a:rPr kumimoji="1" lang="es-ES" sz="3200" dirty="0">
                <a:latin typeface="Helvetica" panose="020B0604020202020204" pitchFamily="34" charset="0"/>
                <a:cs typeface="Helvetica" panose="020B0604020202020204" pitchFamily="34" charset="0"/>
              </a:rPr>
              <a:t>		The invisible </a:t>
            </a:r>
            <a:r>
              <a:rPr kumimoji="1" lang="es-ES" sz="3200" dirty="0" err="1">
                <a:latin typeface="Helvetica" panose="020B0604020202020204" pitchFamily="34" charset="0"/>
                <a:cs typeface="Helvetica" panose="020B0604020202020204" pitchFamily="34" charset="0"/>
              </a:rPr>
              <a:t>computer</a:t>
            </a:r>
            <a:r>
              <a:rPr kumimoji="1" lang="es-ES" sz="3200" dirty="0">
                <a:latin typeface="Helvetica" panose="020B0604020202020204" pitchFamily="34" charset="0"/>
                <a:cs typeface="Helvetica" panose="020B0604020202020204" pitchFamily="34" charset="0"/>
              </a:rPr>
              <a:t>)</a:t>
            </a:r>
          </a:p>
          <a:p>
            <a:pPr indent="-228600">
              <a:lnSpc>
                <a:spcPct val="110000"/>
              </a:lnSpc>
              <a:spcAft>
                <a:spcPts val="800"/>
              </a:spcAft>
              <a:buFont typeface="Arial" panose="020B0604020202020204" pitchFamily="34" charset="0"/>
              <a:buChar char="•"/>
            </a:pPr>
            <a:endParaRPr lang="es-ES" sz="2000" dirty="0">
              <a:solidFill>
                <a:schemeClr val="tx1">
                  <a:alpha val="60000"/>
                </a:schemeClr>
              </a:solidFill>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1951845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998" y="5334748"/>
            <a:ext cx="678135" cy="990000"/>
            <a:chOff x="10490969" y="1448827"/>
            <a:chExt cx="678135" cy="990000"/>
          </a:xfrm>
        </p:grpSpPr>
        <p:sp>
          <p:nvSpPr>
            <p:cNvPr id="12" name="Freeform: Shape 11">
              <a:extLst>
                <a:ext uri="{FF2B5EF4-FFF2-40B4-BE49-F238E27FC236}">
                  <a16:creationId xmlns:a16="http://schemas.microsoft.com/office/drawing/2014/main" id="{02ECB475-568C-47AC-B16D-2E202DEB2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3" name="Oval 12">
              <a:extLst>
                <a:ext uri="{FF2B5EF4-FFF2-40B4-BE49-F238E27FC236}">
                  <a16:creationId xmlns:a16="http://schemas.microsoft.com/office/drawing/2014/main" id="{080D8764-525A-441E-B58F-068E82F09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 name="Oval 13">
              <a:extLst>
                <a:ext uri="{FF2B5EF4-FFF2-40B4-BE49-F238E27FC236}">
                  <a16:creationId xmlns:a16="http://schemas.microsoft.com/office/drawing/2014/main" id="{11196109-6F2B-4738-B2FC-2CCC753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Freeform: Shape 14">
              <a:extLst>
                <a:ext uri="{FF2B5EF4-FFF2-40B4-BE49-F238E27FC236}">
                  <a16:creationId xmlns:a16="http://schemas.microsoft.com/office/drawing/2014/main" id="{F7E468C2-69B8-470B-85E3-801A3CB1D7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useBgFill="1">
        <p:nvSpPr>
          <p:cNvPr id="17" name="Rectangle 16">
            <a:extLst>
              <a:ext uri="{FF2B5EF4-FFF2-40B4-BE49-F238E27FC236}">
                <a16:creationId xmlns:a16="http://schemas.microsoft.com/office/drawing/2014/main" id="{60B7752B-728D-4CA3-8923-C4F7F77029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429899A3-416E-4DB5-846D-0235260520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50899" y="0"/>
            <a:ext cx="7641102" cy="6858000"/>
          </a:xfrm>
          <a:prstGeom prst="rect">
            <a:avLst/>
          </a:prstGeom>
          <a:solidFill>
            <a:schemeClr val="bg2">
              <a:lumMod val="10000"/>
              <a:lumOff val="90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8" name="CuadroTexto 4">
            <a:extLst>
              <a:ext uri="{FF2B5EF4-FFF2-40B4-BE49-F238E27FC236}">
                <a16:creationId xmlns:a16="http://schemas.microsoft.com/office/drawing/2014/main" id="{EB97470B-590A-F84B-BD01-CCD0D2AACFEF}"/>
              </a:ext>
            </a:extLst>
          </p:cNvPr>
          <p:cNvGraphicFramePr/>
          <p:nvPr>
            <p:extLst>
              <p:ext uri="{D42A27DB-BD31-4B8C-83A1-F6EECF244321}">
                <p14:modId xmlns:p14="http://schemas.microsoft.com/office/powerpoint/2010/main" val="4218026771"/>
              </p:ext>
            </p:extLst>
          </p:nvPr>
        </p:nvGraphicFramePr>
        <p:xfrm>
          <a:off x="5184543" y="883186"/>
          <a:ext cx="6373814" cy="57594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 name="Imagen 2" descr="Mazo desgastado sobre cemento">
            <a:extLst>
              <a:ext uri="{FF2B5EF4-FFF2-40B4-BE49-F238E27FC236}">
                <a16:creationId xmlns:a16="http://schemas.microsoft.com/office/drawing/2014/main" id="{53D12551-7DB2-CD67-D120-3DE67CC015B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0222" y="0"/>
            <a:ext cx="4571121" cy="6858000"/>
          </a:xfrm>
          <a:prstGeom prst="rect">
            <a:avLst/>
          </a:prstGeom>
        </p:spPr>
      </p:pic>
      <p:grpSp>
        <p:nvGrpSpPr>
          <p:cNvPr id="2" name="Grupo 1">
            <a:extLst>
              <a:ext uri="{FF2B5EF4-FFF2-40B4-BE49-F238E27FC236}">
                <a16:creationId xmlns:a16="http://schemas.microsoft.com/office/drawing/2014/main" id="{BA870BFB-4F2E-BF0B-8AC6-B057A36F70F2}"/>
              </a:ext>
            </a:extLst>
          </p:cNvPr>
          <p:cNvGrpSpPr/>
          <p:nvPr/>
        </p:nvGrpSpPr>
        <p:grpSpPr>
          <a:xfrm>
            <a:off x="4897990" y="-319340"/>
            <a:ext cx="6497638" cy="1645155"/>
            <a:chOff x="1900154" y="703"/>
            <a:chExt cx="4560569" cy="1645155"/>
          </a:xfrm>
        </p:grpSpPr>
        <p:sp>
          <p:nvSpPr>
            <p:cNvPr id="4" name="Rectángulo 3">
              <a:extLst>
                <a:ext uri="{FF2B5EF4-FFF2-40B4-BE49-F238E27FC236}">
                  <a16:creationId xmlns:a16="http://schemas.microsoft.com/office/drawing/2014/main" id="{85211E65-F1C1-3841-3661-EAD559C95BB4}"/>
                </a:ext>
              </a:extLst>
            </p:cNvPr>
            <p:cNvSpPr/>
            <p:nvPr/>
          </p:nvSpPr>
          <p:spPr>
            <a:xfrm>
              <a:off x="1900154" y="703"/>
              <a:ext cx="4473659" cy="1645155"/>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s-ES"/>
            </a:p>
          </p:txBody>
        </p:sp>
        <p:sp>
          <p:nvSpPr>
            <p:cNvPr id="5" name="CuadroTexto 4">
              <a:extLst>
                <a:ext uri="{FF2B5EF4-FFF2-40B4-BE49-F238E27FC236}">
                  <a16:creationId xmlns:a16="http://schemas.microsoft.com/office/drawing/2014/main" id="{4699B2BC-B9BF-24F8-23E1-6CDD7F2C3CD8}"/>
                </a:ext>
              </a:extLst>
            </p:cNvPr>
            <p:cNvSpPr txBox="1"/>
            <p:nvPr/>
          </p:nvSpPr>
          <p:spPr>
            <a:xfrm>
              <a:off x="1987064" y="703"/>
              <a:ext cx="4473659" cy="1645155"/>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74112" tIns="174112" rIns="174112" bIns="174112" numCol="1" spcCol="1270" anchor="ctr" anchorCtr="0">
              <a:noAutofit/>
            </a:bodyPr>
            <a:lstStyle/>
            <a:p>
              <a:pPr marL="0" lvl="0" indent="0" algn="l" defTabSz="1066800">
                <a:lnSpc>
                  <a:spcPct val="90000"/>
                </a:lnSpc>
                <a:spcBef>
                  <a:spcPct val="0"/>
                </a:spcBef>
                <a:spcAft>
                  <a:spcPct val="35000"/>
                </a:spcAft>
                <a:buNone/>
              </a:pPr>
              <a:r>
                <a:rPr kumimoji="1" lang="es-ES" sz="2800" dirty="0"/>
                <a:t>Una interfaz usable </a:t>
              </a:r>
              <a:r>
                <a:rPr kumimoji="1" lang="es-ES" sz="2800" kern="1200" dirty="0"/>
                <a:t>se basa en que sea:</a:t>
              </a:r>
              <a:endParaRPr lang="en-US" sz="2800" kern="1200" dirty="0"/>
            </a:p>
          </p:txBody>
        </p:sp>
      </p:grpSp>
    </p:spTree>
    <p:extLst>
      <p:ext uri="{BB962C8B-B14F-4D97-AF65-F5344CB8AC3E}">
        <p14:creationId xmlns:p14="http://schemas.microsoft.com/office/powerpoint/2010/main" val="28954622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C6C6C6"/>
        </a:solidFill>
        <a:effectLst/>
      </p:bgPr>
    </p:bg>
    <p:spTree>
      <p:nvGrpSpPr>
        <p:cNvPr id="1" name=""/>
        <p:cNvGrpSpPr/>
        <p:nvPr/>
      </p:nvGrpSpPr>
      <p:grpSpPr>
        <a:xfrm>
          <a:off x="0" y="0"/>
          <a:ext cx="0" cy="0"/>
          <a:chOff x="0" y="0"/>
          <a:chExt cx="0" cy="0"/>
        </a:xfrm>
      </p:grpSpPr>
      <p:pic>
        <p:nvPicPr>
          <p:cNvPr id="4" name="Imagen 3" descr="Diagrama&#10;&#10;Descripción generada automáticamente con confianza media">
            <a:extLst>
              <a:ext uri="{FF2B5EF4-FFF2-40B4-BE49-F238E27FC236}">
                <a16:creationId xmlns:a16="http://schemas.microsoft.com/office/drawing/2014/main" id="{37D9CC0E-7011-6AD0-7A55-3EFEA95F147B}"/>
              </a:ext>
            </a:extLst>
          </p:cNvPr>
          <p:cNvPicPr>
            <a:picLocks noChangeAspect="1"/>
          </p:cNvPicPr>
          <p:nvPr/>
        </p:nvPicPr>
        <p:blipFill rotWithShape="1">
          <a:blip r:embed="rId2">
            <a:extLst>
              <a:ext uri="{28A0092B-C50C-407E-A947-70E740481C1C}">
                <a14:useLocalDpi xmlns:a14="http://schemas.microsoft.com/office/drawing/2010/main" val="0"/>
              </a:ext>
            </a:extLst>
          </a:blip>
          <a:srcRect b="1078"/>
          <a:stretch/>
        </p:blipFill>
        <p:spPr>
          <a:xfrm>
            <a:off x="1185166" y="254144"/>
            <a:ext cx="10013665" cy="6603856"/>
          </a:xfrm>
          <a:prstGeom prst="rect">
            <a:avLst/>
          </a:prstGeom>
        </p:spPr>
      </p:pic>
      <p:sp>
        <p:nvSpPr>
          <p:cNvPr id="5" name="CuadroTexto 4">
            <a:extLst>
              <a:ext uri="{FF2B5EF4-FFF2-40B4-BE49-F238E27FC236}">
                <a16:creationId xmlns:a16="http://schemas.microsoft.com/office/drawing/2014/main" id="{EA824674-8D3A-3777-8A1E-DE77E5435FD2}"/>
              </a:ext>
            </a:extLst>
          </p:cNvPr>
          <p:cNvSpPr txBox="1"/>
          <p:nvPr/>
        </p:nvSpPr>
        <p:spPr>
          <a:xfrm>
            <a:off x="254000" y="127000"/>
            <a:ext cx="6623929" cy="461665"/>
          </a:xfrm>
          <a:prstGeom prst="rect">
            <a:avLst/>
          </a:prstGeom>
          <a:noFill/>
        </p:spPr>
        <p:txBody>
          <a:bodyPr wrap="none" rtlCol="0">
            <a:spAutoFit/>
          </a:bodyPr>
          <a:lstStyle/>
          <a:p>
            <a:r>
              <a:rPr lang="es-ES" sz="2400" b="1" dirty="0">
                <a:solidFill>
                  <a:schemeClr val="bg1"/>
                </a:solidFill>
              </a:rPr>
              <a:t>LOS 10  </a:t>
            </a:r>
            <a:r>
              <a:rPr lang="es-ES" sz="2400" b="1" dirty="0">
                <a:solidFill>
                  <a:srgbClr val="FF0000"/>
                </a:solidFill>
                <a:hlinkClick r:id="rId3">
                  <a:extLst>
                    <a:ext uri="{A12FA001-AC4F-418D-AE19-62706E023703}">
                      <ahyp:hlinkClr xmlns:ahyp="http://schemas.microsoft.com/office/drawing/2018/hyperlinkcolor" val="tx"/>
                    </a:ext>
                  </a:extLst>
                </a:hlinkClick>
              </a:rPr>
              <a:t>PRINCIPIOS</a:t>
            </a:r>
            <a:r>
              <a:rPr lang="es-ES" sz="2400" b="1" dirty="0">
                <a:solidFill>
                  <a:srgbClr val="FFFF00"/>
                </a:solidFill>
              </a:rPr>
              <a:t> </a:t>
            </a:r>
            <a:r>
              <a:rPr lang="es-ES" sz="2400" b="1" dirty="0">
                <a:solidFill>
                  <a:schemeClr val="bg1"/>
                </a:solidFill>
              </a:rPr>
              <a:t>DE USABILIDAD DE NIELSEN</a:t>
            </a:r>
          </a:p>
        </p:txBody>
      </p:sp>
    </p:spTree>
    <p:extLst>
      <p:ext uri="{BB962C8B-B14F-4D97-AF65-F5344CB8AC3E}">
        <p14:creationId xmlns:p14="http://schemas.microsoft.com/office/powerpoint/2010/main" val="11500448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C6C6C6"/>
        </a:solidFill>
        <a:effectLst/>
      </p:bgPr>
    </p:bg>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EA824674-8D3A-3777-8A1E-DE77E5435FD2}"/>
              </a:ext>
            </a:extLst>
          </p:cNvPr>
          <p:cNvSpPr txBox="1"/>
          <p:nvPr/>
        </p:nvSpPr>
        <p:spPr>
          <a:xfrm>
            <a:off x="103080" y="393330"/>
            <a:ext cx="1973431" cy="2308324"/>
          </a:xfrm>
          <a:prstGeom prst="rect">
            <a:avLst/>
          </a:prstGeom>
          <a:noFill/>
        </p:spPr>
        <p:txBody>
          <a:bodyPr wrap="square" rtlCol="0">
            <a:spAutoFit/>
          </a:bodyPr>
          <a:lstStyle/>
          <a:p>
            <a:r>
              <a:rPr lang="es-ES" sz="2400" b="1" dirty="0">
                <a:solidFill>
                  <a:schemeClr val="bg1"/>
                </a:solidFill>
              </a:rPr>
              <a:t>19 </a:t>
            </a:r>
            <a:r>
              <a:rPr lang="es-ES" sz="2400" b="1" dirty="0">
                <a:solidFill>
                  <a:srgbClr val="FF0000"/>
                </a:solidFill>
                <a:hlinkClick r:id="rId2">
                  <a:extLst>
                    <a:ext uri="{A12FA001-AC4F-418D-AE19-62706E023703}">
                      <ahyp:hlinkClr xmlns:ahyp="http://schemas.microsoft.com/office/drawing/2018/hyperlinkcolor" val="tx"/>
                    </a:ext>
                  </a:extLst>
                </a:hlinkClick>
              </a:rPr>
              <a:t>PRINCIPIOS</a:t>
            </a:r>
            <a:r>
              <a:rPr lang="es-ES" sz="2400" b="1" dirty="0">
                <a:solidFill>
                  <a:schemeClr val="bg1"/>
                </a:solidFill>
              </a:rPr>
              <a:t> DE USABILIDAD DE TOGNAZZINI</a:t>
            </a:r>
          </a:p>
        </p:txBody>
      </p:sp>
      <p:pic>
        <p:nvPicPr>
          <p:cNvPr id="3" name="Imagen 2" descr="Logotipo, nombre de la empresa&#10;&#10;Descripción generada automáticamente">
            <a:extLst>
              <a:ext uri="{FF2B5EF4-FFF2-40B4-BE49-F238E27FC236}">
                <a16:creationId xmlns:a16="http://schemas.microsoft.com/office/drawing/2014/main" id="{E6064812-EB6B-0B15-DAA7-8009724A85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76511" y="0"/>
            <a:ext cx="10115489" cy="6743659"/>
          </a:xfrm>
          <a:prstGeom prst="rect">
            <a:avLst/>
          </a:prstGeom>
        </p:spPr>
      </p:pic>
    </p:spTree>
    <p:extLst>
      <p:ext uri="{BB962C8B-B14F-4D97-AF65-F5344CB8AC3E}">
        <p14:creationId xmlns:p14="http://schemas.microsoft.com/office/powerpoint/2010/main" val="2006697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998" y="5334748"/>
            <a:ext cx="678135" cy="990000"/>
            <a:chOff x="10490969" y="1448827"/>
            <a:chExt cx="678135" cy="990000"/>
          </a:xfrm>
        </p:grpSpPr>
        <p:sp>
          <p:nvSpPr>
            <p:cNvPr id="12" name="Freeform: Shape 11">
              <a:extLst>
                <a:ext uri="{FF2B5EF4-FFF2-40B4-BE49-F238E27FC236}">
                  <a16:creationId xmlns:a16="http://schemas.microsoft.com/office/drawing/2014/main" id="{02ECB475-568C-47AC-B16D-2E202DEB2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Oval 12">
              <a:extLst>
                <a:ext uri="{FF2B5EF4-FFF2-40B4-BE49-F238E27FC236}">
                  <a16:creationId xmlns:a16="http://schemas.microsoft.com/office/drawing/2014/main" id="{080D8764-525A-441E-B58F-068E82F09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 name="Oval 13">
              <a:extLst>
                <a:ext uri="{FF2B5EF4-FFF2-40B4-BE49-F238E27FC236}">
                  <a16:creationId xmlns:a16="http://schemas.microsoft.com/office/drawing/2014/main" id="{11196109-6F2B-4738-B2FC-2CCC753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Freeform: Shape 14">
              <a:extLst>
                <a:ext uri="{FF2B5EF4-FFF2-40B4-BE49-F238E27FC236}">
                  <a16:creationId xmlns:a16="http://schemas.microsoft.com/office/drawing/2014/main" id="{F7E468C2-69B8-470B-85E3-801A3CB1D7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useBgFill="1">
        <p:nvSpPr>
          <p:cNvPr id="17" name="Rectangle 16">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uadroTexto 4">
            <a:extLst>
              <a:ext uri="{FF2B5EF4-FFF2-40B4-BE49-F238E27FC236}">
                <a16:creationId xmlns:a16="http://schemas.microsoft.com/office/drawing/2014/main" id="{E5DD0F38-FFF6-4274-AC48-C0F7FE82CC74}"/>
              </a:ext>
            </a:extLst>
          </p:cNvPr>
          <p:cNvSpPr txBox="1"/>
          <p:nvPr/>
        </p:nvSpPr>
        <p:spPr>
          <a:xfrm>
            <a:off x="363887" y="990133"/>
            <a:ext cx="4163377" cy="4951775"/>
          </a:xfrm>
          <a:prstGeom prst="rect">
            <a:avLst/>
          </a:prstGeom>
        </p:spPr>
        <p:txBody>
          <a:bodyPr vert="horz" wrap="square" lIns="0" tIns="0" rIns="0" bIns="0" rtlCol="0" anchor="t">
            <a:normAutofit/>
          </a:bodyPr>
          <a:lstStyle/>
          <a:p>
            <a:pPr>
              <a:lnSpc>
                <a:spcPct val="110000"/>
              </a:lnSpc>
              <a:spcBef>
                <a:spcPct val="20000"/>
              </a:spcBef>
              <a:spcAft>
                <a:spcPts val="800"/>
              </a:spcAft>
              <a:buClr>
                <a:schemeClr val="accent2"/>
              </a:buClr>
            </a:pPr>
            <a:r>
              <a:rPr kumimoji="1" lang="es-ES" sz="2400" dirty="0">
                <a:latin typeface="Helvetica" panose="020B0604020202020204" pitchFamily="34" charset="0"/>
                <a:cs typeface="Helvetica" panose="020B0604020202020204" pitchFamily="34" charset="0"/>
              </a:rPr>
              <a:t>Hagamos uso de nuestro intelecto:</a:t>
            </a:r>
          </a:p>
          <a:p>
            <a:pPr>
              <a:lnSpc>
                <a:spcPct val="110000"/>
              </a:lnSpc>
              <a:spcBef>
                <a:spcPct val="20000"/>
              </a:spcBef>
              <a:spcAft>
                <a:spcPts val="800"/>
              </a:spcAft>
              <a:buClr>
                <a:schemeClr val="accent2"/>
              </a:buClr>
            </a:pPr>
            <a:endParaRPr kumimoji="1" lang="es-ES" sz="2400" dirty="0">
              <a:latin typeface="Helvetica" panose="020B0604020202020204" pitchFamily="34" charset="0"/>
              <a:cs typeface="Helvetica" panose="020B0604020202020204" pitchFamily="34" charset="0"/>
            </a:endParaRPr>
          </a:p>
          <a:p>
            <a:pPr>
              <a:lnSpc>
                <a:spcPct val="110000"/>
              </a:lnSpc>
              <a:spcBef>
                <a:spcPct val="20000"/>
              </a:spcBef>
              <a:spcAft>
                <a:spcPts val="800"/>
              </a:spcAft>
              <a:buClr>
                <a:schemeClr val="accent2"/>
              </a:buClr>
            </a:pPr>
            <a:r>
              <a:rPr kumimoji="1" lang="es-ES" sz="2400" dirty="0">
                <a:latin typeface="Helvetica" panose="020B0604020202020204" pitchFamily="34" charset="0"/>
                <a:cs typeface="Helvetica" panose="020B0604020202020204" pitchFamily="34" charset="0"/>
              </a:rPr>
              <a:t>Escoge 3 apps o webs que uses habitualmente y analízalas en profundidad para observar si cumplen o incumplen con alguno o con todos los principios de usabilidad de Nielsen en alguna de sus interacciones.</a:t>
            </a:r>
          </a:p>
          <a:p>
            <a:pPr indent="-228600">
              <a:lnSpc>
                <a:spcPct val="110000"/>
              </a:lnSpc>
              <a:spcBef>
                <a:spcPct val="20000"/>
              </a:spcBef>
              <a:spcAft>
                <a:spcPts val="800"/>
              </a:spcAft>
              <a:buClr>
                <a:schemeClr val="accent2"/>
              </a:buClr>
              <a:buFont typeface="Arial" panose="020B0604020202020204" pitchFamily="34" charset="0"/>
              <a:buChar char="•"/>
            </a:pPr>
            <a:endParaRPr kumimoji="1" lang="es-ES" sz="1600" dirty="0">
              <a:solidFill>
                <a:schemeClr val="tx1">
                  <a:alpha val="60000"/>
                </a:schemeClr>
              </a:solidFill>
              <a:latin typeface="Helvetica" panose="020B0604020202020204" pitchFamily="34" charset="0"/>
              <a:cs typeface="Helvetica" panose="020B0604020202020204" pitchFamily="34" charset="0"/>
            </a:endParaRPr>
          </a:p>
          <a:p>
            <a:pPr indent="-228600">
              <a:lnSpc>
                <a:spcPct val="110000"/>
              </a:lnSpc>
              <a:spcBef>
                <a:spcPct val="20000"/>
              </a:spcBef>
              <a:spcAft>
                <a:spcPts val="800"/>
              </a:spcAft>
              <a:buClr>
                <a:schemeClr val="accent2"/>
              </a:buClr>
              <a:buFont typeface="Arial" panose="020B0604020202020204" pitchFamily="34" charset="0"/>
              <a:buChar char="•"/>
            </a:pPr>
            <a:endParaRPr kumimoji="1" lang="es-ES" sz="1600" dirty="0">
              <a:solidFill>
                <a:schemeClr val="tx1">
                  <a:alpha val="60000"/>
                </a:schemeClr>
              </a:solidFill>
              <a:latin typeface="Helvetica" panose="020B0604020202020204" pitchFamily="34" charset="0"/>
              <a:cs typeface="Helvetica" panose="020B0604020202020204" pitchFamily="34" charset="0"/>
            </a:endParaRPr>
          </a:p>
        </p:txBody>
      </p:sp>
      <p:pic>
        <p:nvPicPr>
          <p:cNvPr id="6" name="Imagen 5" descr="Mano sobre el ratón">
            <a:extLst>
              <a:ext uri="{FF2B5EF4-FFF2-40B4-BE49-F238E27FC236}">
                <a16:creationId xmlns:a16="http://schemas.microsoft.com/office/drawing/2014/main" id="{4365FBC6-3029-4AF9-0048-BB21E860B7B9}"/>
              </a:ext>
            </a:extLst>
          </p:cNvPr>
          <p:cNvPicPr>
            <a:picLocks noChangeAspect="1"/>
          </p:cNvPicPr>
          <p:nvPr/>
        </p:nvPicPr>
        <p:blipFill rotWithShape="1">
          <a:blip r:embed="rId2">
            <a:extLst>
              <a:ext uri="{28A0092B-C50C-407E-A947-70E740481C1C}">
                <a14:useLocalDpi xmlns:a14="http://schemas.microsoft.com/office/drawing/2010/main" val="0"/>
              </a:ext>
            </a:extLst>
          </a:blip>
          <a:srcRect l="5863" r="14195"/>
          <a:stretch/>
        </p:blipFill>
        <p:spPr>
          <a:xfrm>
            <a:off x="4743451" y="549275"/>
            <a:ext cx="6897687" cy="5759451"/>
          </a:xfrm>
          <a:custGeom>
            <a:avLst/>
            <a:gdLst/>
            <a:ahLst/>
            <a:cxnLst/>
            <a:rect l="l" t="t" r="r" b="b"/>
            <a:pathLst>
              <a:path w="6897687" h="5759451">
                <a:moveTo>
                  <a:pt x="0" y="0"/>
                </a:moveTo>
                <a:lnTo>
                  <a:pt x="6897687" y="0"/>
                </a:lnTo>
                <a:lnTo>
                  <a:pt x="6897687" y="5759451"/>
                </a:lnTo>
                <a:lnTo>
                  <a:pt x="0" y="5759451"/>
                </a:lnTo>
                <a:close/>
              </a:path>
            </a:pathLst>
          </a:custGeom>
        </p:spPr>
      </p:pic>
    </p:spTree>
    <p:extLst>
      <p:ext uri="{BB962C8B-B14F-4D97-AF65-F5344CB8AC3E}">
        <p14:creationId xmlns:p14="http://schemas.microsoft.com/office/powerpoint/2010/main" val="10470044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998" y="5334748"/>
            <a:ext cx="678135" cy="990000"/>
            <a:chOff x="10490969" y="1448827"/>
            <a:chExt cx="678135" cy="990000"/>
          </a:xfrm>
        </p:grpSpPr>
        <p:sp>
          <p:nvSpPr>
            <p:cNvPr id="12" name="Freeform: Shape 11">
              <a:extLst>
                <a:ext uri="{FF2B5EF4-FFF2-40B4-BE49-F238E27FC236}">
                  <a16:creationId xmlns:a16="http://schemas.microsoft.com/office/drawing/2014/main" id="{02ECB475-568C-47AC-B16D-2E202DEB2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Oval 12">
              <a:extLst>
                <a:ext uri="{FF2B5EF4-FFF2-40B4-BE49-F238E27FC236}">
                  <a16:creationId xmlns:a16="http://schemas.microsoft.com/office/drawing/2014/main" id="{080D8764-525A-441E-B58F-068E82F09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 name="Oval 13">
              <a:extLst>
                <a:ext uri="{FF2B5EF4-FFF2-40B4-BE49-F238E27FC236}">
                  <a16:creationId xmlns:a16="http://schemas.microsoft.com/office/drawing/2014/main" id="{11196109-6F2B-4738-B2FC-2CCC753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Freeform: Shape 14">
              <a:extLst>
                <a:ext uri="{FF2B5EF4-FFF2-40B4-BE49-F238E27FC236}">
                  <a16:creationId xmlns:a16="http://schemas.microsoft.com/office/drawing/2014/main" id="{F7E468C2-69B8-470B-85E3-801A3CB1D7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useBgFill="1">
        <p:nvSpPr>
          <p:cNvPr id="17" name="Rectangle 16">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uadroTexto 4">
            <a:extLst>
              <a:ext uri="{FF2B5EF4-FFF2-40B4-BE49-F238E27FC236}">
                <a16:creationId xmlns:a16="http://schemas.microsoft.com/office/drawing/2014/main" id="{E5DD0F38-FFF6-4274-AC48-C0F7FE82CC74}"/>
              </a:ext>
            </a:extLst>
          </p:cNvPr>
          <p:cNvSpPr txBox="1"/>
          <p:nvPr/>
        </p:nvSpPr>
        <p:spPr>
          <a:xfrm>
            <a:off x="394568" y="370784"/>
            <a:ext cx="11464224" cy="6340912"/>
          </a:xfrm>
          <a:prstGeom prst="rect">
            <a:avLst/>
          </a:prstGeom>
        </p:spPr>
        <p:txBody>
          <a:bodyPr vert="horz" wrap="square" lIns="0" tIns="0" rIns="0" bIns="0" rtlCol="0" anchor="t">
            <a:normAutofit/>
          </a:bodyPr>
          <a:lstStyle/>
          <a:p>
            <a:pPr>
              <a:lnSpc>
                <a:spcPct val="110000"/>
              </a:lnSpc>
              <a:spcBef>
                <a:spcPct val="20000"/>
              </a:spcBef>
              <a:spcAft>
                <a:spcPts val="800"/>
              </a:spcAft>
              <a:buClr>
                <a:schemeClr val="accent2"/>
              </a:buClr>
            </a:pPr>
            <a:r>
              <a:rPr kumimoji="1" lang="es-ES" sz="2400" dirty="0">
                <a:latin typeface="Helvetica" panose="020B0604020202020204" pitchFamily="34" charset="0"/>
                <a:cs typeface="Helvetica" panose="020B0604020202020204" pitchFamily="34" charset="0"/>
              </a:rPr>
              <a:t>Aclaraciones varias:</a:t>
            </a:r>
          </a:p>
          <a:p>
            <a:pPr>
              <a:lnSpc>
                <a:spcPct val="110000"/>
              </a:lnSpc>
              <a:spcBef>
                <a:spcPct val="20000"/>
              </a:spcBef>
              <a:spcAft>
                <a:spcPts val="800"/>
              </a:spcAft>
              <a:buClr>
                <a:schemeClr val="accent2"/>
              </a:buClr>
            </a:pPr>
            <a:endParaRPr kumimoji="1" lang="es-ES" sz="1200" dirty="0">
              <a:latin typeface="Helvetica" panose="020B0604020202020204" pitchFamily="34" charset="0"/>
              <a:cs typeface="Helvetica" panose="020B0604020202020204" pitchFamily="34" charset="0"/>
            </a:endParaRPr>
          </a:p>
          <a:p>
            <a:pPr>
              <a:lnSpc>
                <a:spcPct val="110000"/>
              </a:lnSpc>
              <a:spcBef>
                <a:spcPct val="20000"/>
              </a:spcBef>
              <a:spcAft>
                <a:spcPts val="800"/>
              </a:spcAft>
              <a:buClr>
                <a:schemeClr val="accent2"/>
              </a:buClr>
            </a:pPr>
            <a:r>
              <a:rPr kumimoji="1" lang="es-ES" sz="2000" dirty="0">
                <a:latin typeface="Helvetica" panose="020B0604020202020204" pitchFamily="34" charset="0"/>
                <a:cs typeface="Helvetica" panose="020B0604020202020204" pitchFamily="34" charset="0"/>
              </a:rPr>
              <a:t>Para que una interfaz sea fácil de aprender y de recordar ha de ser </a:t>
            </a:r>
            <a:r>
              <a:rPr kumimoji="1" lang="es-ES" sz="2000" b="1" dirty="0">
                <a:latin typeface="Helvetica" panose="020B0604020202020204" pitchFamily="34" charset="0"/>
                <a:cs typeface="Helvetica" panose="020B0604020202020204" pitchFamily="34" charset="0"/>
              </a:rPr>
              <a:t>SINTETIZABLE</a:t>
            </a:r>
            <a:r>
              <a:rPr kumimoji="1" lang="es-ES" sz="2000" dirty="0">
                <a:latin typeface="Helvetica" panose="020B0604020202020204" pitchFamily="34" charset="0"/>
                <a:cs typeface="Helvetica" panose="020B0604020202020204" pitchFamily="34" charset="0"/>
              </a:rPr>
              <a:t> y/o </a:t>
            </a:r>
            <a:r>
              <a:rPr kumimoji="1" lang="es-ES" sz="2000" b="1" dirty="0">
                <a:latin typeface="Helvetica" panose="020B0604020202020204" pitchFamily="34" charset="0"/>
                <a:cs typeface="Helvetica" panose="020B0604020202020204" pitchFamily="34" charset="0"/>
              </a:rPr>
              <a:t>FAMILIAR</a:t>
            </a:r>
            <a:r>
              <a:rPr kumimoji="1" lang="es-ES" sz="2000" dirty="0">
                <a:latin typeface="Helvetica" panose="020B0604020202020204" pitchFamily="34" charset="0"/>
                <a:cs typeface="Helvetica" panose="020B0604020202020204" pitchFamily="34" charset="0"/>
              </a:rPr>
              <a:t>. </a:t>
            </a:r>
          </a:p>
          <a:p>
            <a:pPr>
              <a:lnSpc>
                <a:spcPct val="110000"/>
              </a:lnSpc>
              <a:spcBef>
                <a:spcPct val="20000"/>
              </a:spcBef>
              <a:spcAft>
                <a:spcPts val="800"/>
              </a:spcAft>
              <a:buClr>
                <a:schemeClr val="accent2"/>
              </a:buClr>
            </a:pPr>
            <a:endParaRPr kumimoji="1" lang="es-ES" sz="1200" dirty="0">
              <a:latin typeface="Helvetica" panose="020B0604020202020204" pitchFamily="34" charset="0"/>
              <a:cs typeface="Helvetica" panose="020B0604020202020204" pitchFamily="34" charset="0"/>
            </a:endParaRPr>
          </a:p>
          <a:p>
            <a:pPr>
              <a:lnSpc>
                <a:spcPct val="110000"/>
              </a:lnSpc>
              <a:spcBef>
                <a:spcPct val="20000"/>
              </a:spcBef>
              <a:spcAft>
                <a:spcPts val="800"/>
              </a:spcAft>
              <a:buClr>
                <a:schemeClr val="accent2"/>
              </a:buClr>
            </a:pPr>
            <a:r>
              <a:rPr kumimoji="1" lang="es-ES" sz="2000" b="1" dirty="0">
                <a:latin typeface="Helvetica" panose="020B0604020202020204" pitchFamily="34" charset="0"/>
                <a:cs typeface="Helvetica" panose="020B0604020202020204" pitchFamily="34" charset="0"/>
              </a:rPr>
              <a:t>Sintetizable</a:t>
            </a:r>
            <a:r>
              <a:rPr kumimoji="1" lang="es-ES" sz="2000" dirty="0">
                <a:latin typeface="Helvetica" panose="020B0604020202020204" pitchFamily="34" charset="0"/>
                <a:cs typeface="Helvetica" panose="020B0604020202020204" pitchFamily="34" charset="0"/>
              </a:rPr>
              <a:t> implica que el usuario </a:t>
            </a:r>
            <a:r>
              <a:rPr kumimoji="1" lang="es-ES_tradnl" sz="2000" dirty="0">
                <a:latin typeface="Helvetica" panose="020B0604020202020204" pitchFamily="34" charset="0"/>
                <a:cs typeface="Helvetica" panose="020B0604020202020204" pitchFamily="34" charset="0"/>
              </a:rPr>
              <a:t>debe poder evaluar el efecto de operaciones anteriores </a:t>
            </a:r>
            <a:r>
              <a:rPr kumimoji="1" lang="es-ES_tradnl" sz="2000" b="1" dirty="0">
                <a:latin typeface="Helvetica" panose="020B0604020202020204" pitchFamily="34" charset="0"/>
                <a:cs typeface="Helvetica" panose="020B0604020202020204" pitchFamily="34" charset="0"/>
              </a:rPr>
              <a:t>en</a:t>
            </a:r>
            <a:r>
              <a:rPr kumimoji="1" lang="es-ES_tradnl" sz="2000" dirty="0">
                <a:latin typeface="Helvetica" panose="020B0604020202020204" pitchFamily="34" charset="0"/>
                <a:cs typeface="Helvetica" panose="020B0604020202020204" pitchFamily="34" charset="0"/>
              </a:rPr>
              <a:t> el estado actual o, dicho de otra manera, debe poder saber el resultado de las acciones realizadas. </a:t>
            </a:r>
          </a:p>
          <a:p>
            <a:pPr>
              <a:lnSpc>
                <a:spcPct val="110000"/>
              </a:lnSpc>
              <a:spcBef>
                <a:spcPct val="20000"/>
              </a:spcBef>
              <a:spcAft>
                <a:spcPts val="800"/>
              </a:spcAft>
              <a:buClr>
                <a:schemeClr val="accent2"/>
              </a:buClr>
            </a:pPr>
            <a:endParaRPr kumimoji="1" lang="es-ES_tradnl" sz="2000" dirty="0">
              <a:latin typeface="Helvetica" panose="020B0604020202020204" pitchFamily="34" charset="0"/>
              <a:cs typeface="Helvetica" panose="020B0604020202020204" pitchFamily="34" charset="0"/>
            </a:endParaRPr>
          </a:p>
          <a:p>
            <a:pPr marL="457200" indent="-457200">
              <a:lnSpc>
                <a:spcPct val="110000"/>
              </a:lnSpc>
              <a:spcBef>
                <a:spcPct val="20000"/>
              </a:spcBef>
              <a:spcAft>
                <a:spcPts val="800"/>
              </a:spcAft>
              <a:buClr>
                <a:schemeClr val="accent2"/>
              </a:buClr>
              <a:buFont typeface="+mj-lt"/>
              <a:buAutoNum type="arabicPeriod"/>
            </a:pPr>
            <a:endParaRPr kumimoji="1" lang="es-ES_tradnl" sz="2000" dirty="0">
              <a:latin typeface="Helvetica" panose="020B0604020202020204" pitchFamily="34" charset="0"/>
              <a:cs typeface="Helvetica" panose="020B0604020202020204" pitchFamily="34" charset="0"/>
            </a:endParaRPr>
          </a:p>
          <a:p>
            <a:pPr marL="457200" indent="-457200">
              <a:lnSpc>
                <a:spcPct val="110000"/>
              </a:lnSpc>
              <a:spcBef>
                <a:spcPct val="20000"/>
              </a:spcBef>
              <a:spcAft>
                <a:spcPts val="800"/>
              </a:spcAft>
              <a:buClr>
                <a:schemeClr val="accent2"/>
              </a:buClr>
              <a:buFont typeface="+mj-lt"/>
              <a:buAutoNum type="arabicPeriod"/>
            </a:pPr>
            <a:endParaRPr kumimoji="1" lang="es-ES_tradnl" sz="2000" dirty="0">
              <a:latin typeface="Helvetica" panose="020B0604020202020204" pitchFamily="34" charset="0"/>
              <a:cs typeface="Helvetica" panose="020B0604020202020204" pitchFamily="34" charset="0"/>
            </a:endParaRPr>
          </a:p>
          <a:p>
            <a:pPr marL="457200" indent="-457200">
              <a:lnSpc>
                <a:spcPct val="110000"/>
              </a:lnSpc>
              <a:spcBef>
                <a:spcPct val="20000"/>
              </a:spcBef>
              <a:spcAft>
                <a:spcPts val="800"/>
              </a:spcAft>
              <a:buClr>
                <a:schemeClr val="accent2"/>
              </a:buClr>
              <a:buFont typeface="+mj-lt"/>
              <a:buAutoNum type="arabicPeriod"/>
            </a:pPr>
            <a:endParaRPr kumimoji="1" lang="es-ES_tradnl" sz="2000" dirty="0">
              <a:latin typeface="Helvetica" panose="020B0604020202020204" pitchFamily="34" charset="0"/>
              <a:cs typeface="Helvetica" panose="020B0604020202020204" pitchFamily="34" charset="0"/>
            </a:endParaRPr>
          </a:p>
          <a:p>
            <a:pPr marL="457200" indent="-457200">
              <a:lnSpc>
                <a:spcPct val="110000"/>
              </a:lnSpc>
              <a:spcBef>
                <a:spcPct val="20000"/>
              </a:spcBef>
              <a:spcAft>
                <a:spcPts val="800"/>
              </a:spcAft>
              <a:buClr>
                <a:schemeClr val="accent2"/>
              </a:buClr>
              <a:buFont typeface="+mj-lt"/>
              <a:buAutoNum type="arabicPeriod"/>
            </a:pPr>
            <a:endParaRPr kumimoji="1" lang="es-ES_tradnl" sz="2000" dirty="0">
              <a:latin typeface="Helvetica" panose="020B0604020202020204" pitchFamily="34" charset="0"/>
              <a:cs typeface="Helvetica" panose="020B0604020202020204" pitchFamily="34" charset="0"/>
            </a:endParaRPr>
          </a:p>
          <a:p>
            <a:pPr marL="342900" indent="-342900">
              <a:lnSpc>
                <a:spcPct val="110000"/>
              </a:lnSpc>
              <a:spcBef>
                <a:spcPct val="20000"/>
              </a:spcBef>
              <a:spcAft>
                <a:spcPts val="800"/>
              </a:spcAft>
              <a:buClr>
                <a:schemeClr val="accent2"/>
              </a:buClr>
              <a:buFont typeface="+mj-lt"/>
              <a:buAutoNum type="arabicPeriod"/>
            </a:pPr>
            <a:endParaRPr kumimoji="1" lang="es-ES_tradnl" sz="1800" dirty="0">
              <a:solidFill>
                <a:schemeClr val="tx1"/>
              </a:solidFill>
              <a:latin typeface="Verdana" charset="0"/>
            </a:endParaRPr>
          </a:p>
          <a:p>
            <a:pPr indent="-228600">
              <a:lnSpc>
                <a:spcPct val="110000"/>
              </a:lnSpc>
              <a:spcBef>
                <a:spcPct val="20000"/>
              </a:spcBef>
              <a:spcAft>
                <a:spcPts val="800"/>
              </a:spcAft>
              <a:buClr>
                <a:schemeClr val="accent2"/>
              </a:buClr>
              <a:buFont typeface="Arial" panose="020B0604020202020204" pitchFamily="34" charset="0"/>
              <a:buChar char="•"/>
            </a:pPr>
            <a:endParaRPr kumimoji="1" lang="es-ES" sz="1600" dirty="0">
              <a:solidFill>
                <a:schemeClr val="tx1">
                  <a:alpha val="60000"/>
                </a:schemeClr>
              </a:solidFill>
              <a:latin typeface="Helvetica" panose="020B0604020202020204" pitchFamily="34" charset="0"/>
              <a:cs typeface="Helvetica" panose="020B0604020202020204" pitchFamily="34" charset="0"/>
            </a:endParaRPr>
          </a:p>
          <a:p>
            <a:pPr indent="-228600">
              <a:lnSpc>
                <a:spcPct val="110000"/>
              </a:lnSpc>
              <a:spcBef>
                <a:spcPct val="20000"/>
              </a:spcBef>
              <a:spcAft>
                <a:spcPts val="800"/>
              </a:spcAft>
              <a:buClr>
                <a:schemeClr val="accent2"/>
              </a:buClr>
              <a:buFont typeface="Arial" panose="020B0604020202020204" pitchFamily="34" charset="0"/>
              <a:buChar char="•"/>
            </a:pPr>
            <a:endParaRPr kumimoji="1" lang="es-ES" sz="1600" dirty="0">
              <a:solidFill>
                <a:schemeClr val="tx1">
                  <a:alpha val="60000"/>
                </a:schemeClr>
              </a:solidFill>
              <a:latin typeface="Helvetica" panose="020B0604020202020204" pitchFamily="34" charset="0"/>
              <a:cs typeface="Helvetica" panose="020B0604020202020204" pitchFamily="34" charset="0"/>
            </a:endParaRPr>
          </a:p>
        </p:txBody>
      </p:sp>
      <p:pic>
        <p:nvPicPr>
          <p:cNvPr id="10" name="Imagen 9" descr="Diagrama&#10;&#10;Descripción generada automáticamente">
            <a:extLst>
              <a:ext uri="{FF2B5EF4-FFF2-40B4-BE49-F238E27FC236}">
                <a16:creationId xmlns:a16="http://schemas.microsoft.com/office/drawing/2014/main" id="{8D25EA70-9300-8E9F-FD5E-54953872C7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125" y="3429000"/>
            <a:ext cx="12160875" cy="1505027"/>
          </a:xfrm>
          <a:prstGeom prst="rect">
            <a:avLst/>
          </a:prstGeom>
        </p:spPr>
      </p:pic>
    </p:spTree>
    <p:extLst>
      <p:ext uri="{BB962C8B-B14F-4D97-AF65-F5344CB8AC3E}">
        <p14:creationId xmlns:p14="http://schemas.microsoft.com/office/powerpoint/2010/main" val="9239586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998" y="5334748"/>
            <a:ext cx="678135" cy="990000"/>
            <a:chOff x="10490969" y="1448827"/>
            <a:chExt cx="678135" cy="990000"/>
          </a:xfrm>
        </p:grpSpPr>
        <p:sp>
          <p:nvSpPr>
            <p:cNvPr id="12" name="Freeform: Shape 11">
              <a:extLst>
                <a:ext uri="{FF2B5EF4-FFF2-40B4-BE49-F238E27FC236}">
                  <a16:creationId xmlns:a16="http://schemas.microsoft.com/office/drawing/2014/main" id="{02ECB475-568C-47AC-B16D-2E202DEB2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Oval 12">
              <a:extLst>
                <a:ext uri="{FF2B5EF4-FFF2-40B4-BE49-F238E27FC236}">
                  <a16:creationId xmlns:a16="http://schemas.microsoft.com/office/drawing/2014/main" id="{080D8764-525A-441E-B58F-068E82F09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 name="Oval 13">
              <a:extLst>
                <a:ext uri="{FF2B5EF4-FFF2-40B4-BE49-F238E27FC236}">
                  <a16:creationId xmlns:a16="http://schemas.microsoft.com/office/drawing/2014/main" id="{11196109-6F2B-4738-B2FC-2CCC753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Freeform: Shape 14">
              <a:extLst>
                <a:ext uri="{FF2B5EF4-FFF2-40B4-BE49-F238E27FC236}">
                  <a16:creationId xmlns:a16="http://schemas.microsoft.com/office/drawing/2014/main" id="{F7E468C2-69B8-470B-85E3-801A3CB1D7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useBgFill="1">
        <p:nvSpPr>
          <p:cNvPr id="17" name="Rectangle 16">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uadroTexto 4">
            <a:extLst>
              <a:ext uri="{FF2B5EF4-FFF2-40B4-BE49-F238E27FC236}">
                <a16:creationId xmlns:a16="http://schemas.microsoft.com/office/drawing/2014/main" id="{E5DD0F38-FFF6-4274-AC48-C0F7FE82CC74}"/>
              </a:ext>
            </a:extLst>
          </p:cNvPr>
          <p:cNvSpPr txBox="1"/>
          <p:nvPr/>
        </p:nvSpPr>
        <p:spPr>
          <a:xfrm>
            <a:off x="394568" y="370784"/>
            <a:ext cx="11464224" cy="6340912"/>
          </a:xfrm>
          <a:prstGeom prst="rect">
            <a:avLst/>
          </a:prstGeom>
        </p:spPr>
        <p:txBody>
          <a:bodyPr vert="horz" wrap="square" lIns="0" tIns="0" rIns="0" bIns="0" rtlCol="0" anchor="t">
            <a:normAutofit/>
          </a:bodyPr>
          <a:lstStyle/>
          <a:p>
            <a:pPr>
              <a:lnSpc>
                <a:spcPct val="110000"/>
              </a:lnSpc>
              <a:spcBef>
                <a:spcPct val="20000"/>
              </a:spcBef>
              <a:spcAft>
                <a:spcPts val="800"/>
              </a:spcAft>
              <a:buClr>
                <a:schemeClr val="accent2"/>
              </a:buClr>
            </a:pPr>
            <a:r>
              <a:rPr kumimoji="1" lang="es-ES" sz="2000" dirty="0">
                <a:latin typeface="Helvetica" panose="020B0604020202020204" pitchFamily="34" charset="0"/>
                <a:cs typeface="Helvetica" panose="020B0604020202020204" pitchFamily="34" charset="0"/>
              </a:rPr>
              <a:t>Aclaraciones varias:</a:t>
            </a:r>
          </a:p>
          <a:p>
            <a:pPr marL="457200" indent="-457200">
              <a:lnSpc>
                <a:spcPct val="110000"/>
              </a:lnSpc>
              <a:spcBef>
                <a:spcPct val="20000"/>
              </a:spcBef>
              <a:spcAft>
                <a:spcPts val="800"/>
              </a:spcAft>
              <a:buClr>
                <a:schemeClr val="accent2"/>
              </a:buClr>
              <a:buFont typeface="+mj-lt"/>
              <a:buAutoNum type="arabicPeriod"/>
            </a:pPr>
            <a:endParaRPr kumimoji="1" lang="es-ES_tradnl" sz="100" dirty="0">
              <a:latin typeface="Helvetica" panose="020B0604020202020204" pitchFamily="34" charset="0"/>
              <a:cs typeface="Helvetica" panose="020B0604020202020204" pitchFamily="34" charset="0"/>
            </a:endParaRPr>
          </a:p>
          <a:p>
            <a:pPr>
              <a:lnSpc>
                <a:spcPct val="110000"/>
              </a:lnSpc>
              <a:spcBef>
                <a:spcPct val="20000"/>
              </a:spcBef>
              <a:spcAft>
                <a:spcPts val="800"/>
              </a:spcAft>
              <a:buClr>
                <a:schemeClr val="accent2"/>
              </a:buClr>
            </a:pPr>
            <a:r>
              <a:rPr kumimoji="1" lang="es-ES_tradnl" sz="2000" b="1" dirty="0">
                <a:latin typeface="Helvetica" panose="020B0604020202020204" pitchFamily="34" charset="0"/>
                <a:cs typeface="Helvetica" panose="020B0604020202020204" pitchFamily="34" charset="0"/>
              </a:rPr>
              <a:t>Familiar</a:t>
            </a:r>
            <a:r>
              <a:rPr kumimoji="1" lang="es-ES_tradnl" sz="2000" dirty="0">
                <a:latin typeface="Helvetica" panose="020B0604020202020204" pitchFamily="34" charset="0"/>
                <a:cs typeface="Helvetica" panose="020B0604020202020204" pitchFamily="34" charset="0"/>
              </a:rPr>
              <a:t> implica que debe existir una correlación entre los conocimientos que posee el usuario (interacción con el mundo real y con otros sistemas) y los conocimientos requeridos para la interacción en un sistema nuevo.</a:t>
            </a:r>
          </a:p>
          <a:p>
            <a:pPr indent="-228600">
              <a:lnSpc>
                <a:spcPct val="110000"/>
              </a:lnSpc>
              <a:spcBef>
                <a:spcPct val="20000"/>
              </a:spcBef>
              <a:spcAft>
                <a:spcPts val="800"/>
              </a:spcAft>
              <a:buClr>
                <a:schemeClr val="accent2"/>
              </a:buClr>
              <a:buFont typeface="Arial" panose="020B0604020202020204" pitchFamily="34" charset="0"/>
              <a:buChar char="•"/>
            </a:pPr>
            <a:endParaRPr kumimoji="1" lang="es-ES_tradnl" sz="1800" dirty="0">
              <a:solidFill>
                <a:schemeClr val="tx1"/>
              </a:solidFill>
              <a:latin typeface="Verdana" charset="0"/>
            </a:endParaRPr>
          </a:p>
          <a:p>
            <a:pPr indent="-228600">
              <a:lnSpc>
                <a:spcPct val="110000"/>
              </a:lnSpc>
              <a:spcBef>
                <a:spcPct val="20000"/>
              </a:spcBef>
              <a:spcAft>
                <a:spcPts val="800"/>
              </a:spcAft>
              <a:buClr>
                <a:schemeClr val="accent2"/>
              </a:buClr>
              <a:buFont typeface="Arial" panose="020B0604020202020204" pitchFamily="34" charset="0"/>
              <a:buChar char="•"/>
            </a:pPr>
            <a:endParaRPr kumimoji="1" lang="es-ES" sz="1600" dirty="0">
              <a:solidFill>
                <a:schemeClr val="tx1">
                  <a:alpha val="60000"/>
                </a:schemeClr>
              </a:solidFill>
              <a:latin typeface="Helvetica" panose="020B0604020202020204" pitchFamily="34" charset="0"/>
              <a:cs typeface="Helvetica" panose="020B0604020202020204" pitchFamily="34" charset="0"/>
            </a:endParaRPr>
          </a:p>
          <a:p>
            <a:pPr indent="-228600">
              <a:lnSpc>
                <a:spcPct val="110000"/>
              </a:lnSpc>
              <a:spcBef>
                <a:spcPct val="20000"/>
              </a:spcBef>
              <a:spcAft>
                <a:spcPts val="800"/>
              </a:spcAft>
              <a:buClr>
                <a:schemeClr val="accent2"/>
              </a:buClr>
              <a:buFont typeface="Arial" panose="020B0604020202020204" pitchFamily="34" charset="0"/>
              <a:buChar char="•"/>
            </a:pPr>
            <a:endParaRPr kumimoji="1" lang="es-ES" sz="1600" dirty="0">
              <a:solidFill>
                <a:schemeClr val="tx1">
                  <a:alpha val="60000"/>
                </a:schemeClr>
              </a:solidFill>
              <a:latin typeface="Helvetica" panose="020B0604020202020204" pitchFamily="34" charset="0"/>
              <a:cs typeface="Helvetica" panose="020B0604020202020204" pitchFamily="34" charset="0"/>
            </a:endParaRPr>
          </a:p>
        </p:txBody>
      </p:sp>
      <p:pic>
        <p:nvPicPr>
          <p:cNvPr id="10" name="Imagen 9">
            <a:extLst>
              <a:ext uri="{FF2B5EF4-FFF2-40B4-BE49-F238E27FC236}">
                <a16:creationId xmlns:a16="http://schemas.microsoft.com/office/drawing/2014/main" id="{B872F13C-36FB-7959-000E-E74DFBF6AFA2}"/>
              </a:ext>
            </a:extLst>
          </p:cNvPr>
          <p:cNvPicPr>
            <a:picLocks noChangeAspect="1"/>
          </p:cNvPicPr>
          <p:nvPr/>
        </p:nvPicPr>
        <p:blipFill rotWithShape="1">
          <a:blip r:embed="rId2"/>
          <a:srcRect l="46036"/>
          <a:stretch/>
        </p:blipFill>
        <p:spPr>
          <a:xfrm>
            <a:off x="7086887" y="1919145"/>
            <a:ext cx="4225255" cy="4792551"/>
          </a:xfrm>
          <a:prstGeom prst="rect">
            <a:avLst/>
          </a:prstGeom>
        </p:spPr>
      </p:pic>
      <p:pic>
        <p:nvPicPr>
          <p:cNvPr id="16" name="Imagen 15" descr="Mano sosteniendo un teléfono celular&#10;&#10;Descripción generada automáticamente">
            <a:extLst>
              <a:ext uri="{FF2B5EF4-FFF2-40B4-BE49-F238E27FC236}">
                <a16:creationId xmlns:a16="http://schemas.microsoft.com/office/drawing/2014/main" id="{6D353BDC-08EE-3B3F-1B24-19B77056DA74}"/>
              </a:ext>
            </a:extLst>
          </p:cNvPr>
          <p:cNvPicPr>
            <a:picLocks noChangeAspect="1"/>
          </p:cNvPicPr>
          <p:nvPr/>
        </p:nvPicPr>
        <p:blipFill rotWithShape="1">
          <a:blip r:embed="rId3">
            <a:extLst>
              <a:ext uri="{28A0092B-C50C-407E-A947-70E740481C1C}">
                <a14:useLocalDpi xmlns:a14="http://schemas.microsoft.com/office/drawing/2010/main" val="0"/>
              </a:ext>
            </a:extLst>
          </a:blip>
          <a:srcRect l="7004" r="7960"/>
          <a:stretch/>
        </p:blipFill>
        <p:spPr>
          <a:xfrm>
            <a:off x="394568" y="2125070"/>
            <a:ext cx="6205491" cy="4104813"/>
          </a:xfrm>
          <a:prstGeom prst="rect">
            <a:avLst/>
          </a:prstGeom>
        </p:spPr>
      </p:pic>
      <p:sp>
        <p:nvSpPr>
          <p:cNvPr id="18" name="CuadroTexto 17">
            <a:extLst>
              <a:ext uri="{FF2B5EF4-FFF2-40B4-BE49-F238E27FC236}">
                <a16:creationId xmlns:a16="http://schemas.microsoft.com/office/drawing/2014/main" id="{3D11E4B4-F419-D845-3D6F-A2D98B5627C6}"/>
              </a:ext>
            </a:extLst>
          </p:cNvPr>
          <p:cNvSpPr txBox="1"/>
          <p:nvPr/>
        </p:nvSpPr>
        <p:spPr>
          <a:xfrm>
            <a:off x="5217949" y="6398604"/>
            <a:ext cx="1382110" cy="369332"/>
          </a:xfrm>
          <a:prstGeom prst="rect">
            <a:avLst/>
          </a:prstGeom>
          <a:noFill/>
        </p:spPr>
        <p:txBody>
          <a:bodyPr wrap="none" rtlCol="0">
            <a:spAutoFit/>
          </a:bodyPr>
          <a:lstStyle/>
          <a:p>
            <a:r>
              <a:rPr lang="es-ES" dirty="0"/>
              <a:t>Apple </a:t>
            </a:r>
            <a:r>
              <a:rPr lang="es-ES" dirty="0" err="1"/>
              <a:t>Books</a:t>
            </a:r>
            <a:endParaRPr lang="es-ES" dirty="0"/>
          </a:p>
        </p:txBody>
      </p:sp>
    </p:spTree>
    <p:extLst>
      <p:ext uri="{BB962C8B-B14F-4D97-AF65-F5344CB8AC3E}">
        <p14:creationId xmlns:p14="http://schemas.microsoft.com/office/powerpoint/2010/main" val="8994876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998" y="5334748"/>
            <a:ext cx="678135" cy="990000"/>
            <a:chOff x="10490969" y="1448827"/>
            <a:chExt cx="678135" cy="990000"/>
          </a:xfrm>
        </p:grpSpPr>
        <p:sp>
          <p:nvSpPr>
            <p:cNvPr id="12" name="Freeform: Shape 11">
              <a:extLst>
                <a:ext uri="{FF2B5EF4-FFF2-40B4-BE49-F238E27FC236}">
                  <a16:creationId xmlns:a16="http://schemas.microsoft.com/office/drawing/2014/main" id="{02ECB475-568C-47AC-B16D-2E202DEB2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Oval 12">
              <a:extLst>
                <a:ext uri="{FF2B5EF4-FFF2-40B4-BE49-F238E27FC236}">
                  <a16:creationId xmlns:a16="http://schemas.microsoft.com/office/drawing/2014/main" id="{080D8764-525A-441E-B58F-068E82F09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 name="Oval 13">
              <a:extLst>
                <a:ext uri="{FF2B5EF4-FFF2-40B4-BE49-F238E27FC236}">
                  <a16:creationId xmlns:a16="http://schemas.microsoft.com/office/drawing/2014/main" id="{11196109-6F2B-4738-B2FC-2CCC753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Freeform: Shape 14">
              <a:extLst>
                <a:ext uri="{FF2B5EF4-FFF2-40B4-BE49-F238E27FC236}">
                  <a16:creationId xmlns:a16="http://schemas.microsoft.com/office/drawing/2014/main" id="{F7E468C2-69B8-470B-85E3-801A3CB1D7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useBgFill="1">
        <p:nvSpPr>
          <p:cNvPr id="17" name="Rectangle 16">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uadroTexto 4">
            <a:extLst>
              <a:ext uri="{FF2B5EF4-FFF2-40B4-BE49-F238E27FC236}">
                <a16:creationId xmlns:a16="http://schemas.microsoft.com/office/drawing/2014/main" id="{E5DD0F38-FFF6-4274-AC48-C0F7FE82CC74}"/>
              </a:ext>
            </a:extLst>
          </p:cNvPr>
          <p:cNvSpPr txBox="1"/>
          <p:nvPr/>
        </p:nvSpPr>
        <p:spPr>
          <a:xfrm>
            <a:off x="394568" y="370784"/>
            <a:ext cx="11306201" cy="6340912"/>
          </a:xfrm>
          <a:prstGeom prst="rect">
            <a:avLst/>
          </a:prstGeom>
        </p:spPr>
        <p:txBody>
          <a:bodyPr vert="horz" wrap="square" lIns="0" tIns="0" rIns="0" bIns="0" rtlCol="0" anchor="t">
            <a:normAutofit/>
          </a:bodyPr>
          <a:lstStyle/>
          <a:p>
            <a:pPr>
              <a:lnSpc>
                <a:spcPct val="110000"/>
              </a:lnSpc>
              <a:spcBef>
                <a:spcPct val="20000"/>
              </a:spcBef>
              <a:spcAft>
                <a:spcPts val="800"/>
              </a:spcAft>
              <a:buClr>
                <a:schemeClr val="accent2"/>
              </a:buClr>
            </a:pPr>
            <a:r>
              <a:rPr kumimoji="1" lang="es-ES" sz="2000" dirty="0">
                <a:latin typeface="Helvetica" panose="020B0604020202020204" pitchFamily="34" charset="0"/>
                <a:cs typeface="Helvetica" panose="020B0604020202020204" pitchFamily="34" charset="0"/>
              </a:rPr>
              <a:t>Aclaraciones varias:</a:t>
            </a:r>
          </a:p>
          <a:p>
            <a:pPr marL="457200" indent="-457200">
              <a:lnSpc>
                <a:spcPct val="110000"/>
              </a:lnSpc>
              <a:spcBef>
                <a:spcPct val="20000"/>
              </a:spcBef>
              <a:spcAft>
                <a:spcPts val="800"/>
              </a:spcAft>
              <a:buClr>
                <a:schemeClr val="accent2"/>
              </a:buClr>
              <a:buFont typeface="+mj-lt"/>
              <a:buAutoNum type="arabicPeriod"/>
            </a:pPr>
            <a:endParaRPr kumimoji="1" lang="es-ES_tradnl" sz="1050" dirty="0">
              <a:latin typeface="Helvetica" panose="020B0604020202020204" pitchFamily="34" charset="0"/>
              <a:cs typeface="Helvetica" panose="020B0604020202020204" pitchFamily="34" charset="0"/>
            </a:endParaRPr>
          </a:p>
          <a:p>
            <a:pPr>
              <a:lnSpc>
                <a:spcPct val="110000"/>
              </a:lnSpc>
              <a:spcBef>
                <a:spcPct val="20000"/>
              </a:spcBef>
              <a:spcAft>
                <a:spcPts val="800"/>
              </a:spcAft>
              <a:buClr>
                <a:schemeClr val="accent2"/>
              </a:buClr>
            </a:pPr>
            <a:r>
              <a:rPr kumimoji="1" lang="es-ES_tradnl" sz="2000" b="1" dirty="0">
                <a:latin typeface="Helvetica" panose="020B0604020202020204" pitchFamily="34" charset="0"/>
                <a:cs typeface="Helvetica" panose="020B0604020202020204" pitchFamily="34" charset="0"/>
              </a:rPr>
              <a:t>CONSISTENCIA </a:t>
            </a:r>
            <a:r>
              <a:rPr kumimoji="1" lang="es-ES_tradnl" sz="2000" dirty="0">
                <a:latin typeface="Helvetica" panose="020B0604020202020204" pitchFamily="34" charset="0"/>
                <a:cs typeface="Helvetica" panose="020B0604020202020204" pitchFamily="34" charset="0"/>
              </a:rPr>
              <a:t> es un concepto clave en la usabilidad.</a:t>
            </a:r>
            <a:r>
              <a:rPr kumimoji="1" lang="es-ES_tradnl" sz="2000" dirty="0">
                <a:solidFill>
                  <a:schemeClr val="tx1"/>
                </a:solidFill>
                <a:latin typeface="Helvetica" panose="020B0604020202020204" pitchFamily="34" charset="0"/>
                <a:cs typeface="Helvetica" panose="020B0604020202020204" pitchFamily="34" charset="0"/>
              </a:rPr>
              <a:t> Un sistema es consistente si todos los mecanismos que se utilizan son siempre usados de la misma manera, siempre que se utilicen y sea cual sea el momento en que se haga.</a:t>
            </a:r>
          </a:p>
          <a:p>
            <a:pPr>
              <a:lnSpc>
                <a:spcPct val="110000"/>
              </a:lnSpc>
              <a:spcBef>
                <a:spcPct val="20000"/>
              </a:spcBef>
              <a:spcAft>
                <a:spcPts val="800"/>
              </a:spcAft>
              <a:buClr>
                <a:schemeClr val="accent2"/>
              </a:buClr>
            </a:pPr>
            <a:endParaRPr kumimoji="1" lang="es-ES_tradnl" sz="1400" dirty="0">
              <a:solidFill>
                <a:schemeClr val="tx1"/>
              </a:solidFill>
              <a:latin typeface="Helvetica" panose="020B0604020202020204" pitchFamily="34" charset="0"/>
              <a:cs typeface="Helvetica" panose="020B0604020202020204" pitchFamily="34" charset="0"/>
            </a:endParaRPr>
          </a:p>
          <a:p>
            <a:pPr marL="114300" lvl="1" algn="just" eaLnBrk="0" fontAlgn="base" hangingPunct="0">
              <a:lnSpc>
                <a:spcPct val="90000"/>
              </a:lnSpc>
              <a:spcBef>
                <a:spcPct val="20000"/>
              </a:spcBef>
              <a:spcAft>
                <a:spcPct val="0"/>
              </a:spcAft>
              <a:buClr>
                <a:schemeClr val="accent2"/>
              </a:buClr>
            </a:pPr>
            <a:r>
              <a:rPr kumimoji="1" lang="es-ES_tradnl" sz="2000" dirty="0">
                <a:solidFill>
                  <a:schemeClr val="tx1"/>
                </a:solidFill>
                <a:latin typeface="Helvetica" panose="020B0604020202020204" pitchFamily="34" charset="0"/>
                <a:cs typeface="Helvetica" panose="020B0604020202020204" pitchFamily="34" charset="0"/>
              </a:rPr>
              <a:t>Consejos para diseñar sistemas consistentes:</a:t>
            </a:r>
          </a:p>
          <a:p>
            <a:pPr marL="114300" lvl="1" algn="just" eaLnBrk="0" fontAlgn="base" hangingPunct="0">
              <a:lnSpc>
                <a:spcPct val="90000"/>
              </a:lnSpc>
              <a:spcBef>
                <a:spcPct val="20000"/>
              </a:spcBef>
              <a:spcAft>
                <a:spcPct val="0"/>
              </a:spcAft>
              <a:buClr>
                <a:schemeClr val="accent2"/>
              </a:buClr>
            </a:pPr>
            <a:endParaRPr kumimoji="1" lang="es-ES_tradnl" sz="1200" dirty="0">
              <a:solidFill>
                <a:schemeClr val="tx1"/>
              </a:solidFill>
              <a:latin typeface="Helvetica" panose="020B0604020202020204" pitchFamily="34" charset="0"/>
              <a:cs typeface="Helvetica" panose="020B0604020202020204" pitchFamily="34" charset="0"/>
            </a:endParaRPr>
          </a:p>
          <a:p>
            <a:pPr marL="571500" lvl="2" algn="just" eaLnBrk="0" fontAlgn="base" hangingPunct="0">
              <a:lnSpc>
                <a:spcPct val="90000"/>
              </a:lnSpc>
              <a:spcBef>
                <a:spcPct val="20000"/>
              </a:spcBef>
              <a:spcAft>
                <a:spcPts val="600"/>
              </a:spcAft>
              <a:buClr>
                <a:schemeClr val="accent2"/>
              </a:buClr>
            </a:pPr>
            <a:r>
              <a:rPr kumimoji="1" lang="es-ES_tradnl" sz="2000" dirty="0">
                <a:solidFill>
                  <a:schemeClr val="tx1"/>
                </a:solidFill>
                <a:latin typeface="Helvetica" panose="020B0604020202020204" pitchFamily="34" charset="0"/>
                <a:cs typeface="Helvetica" panose="020B0604020202020204" pitchFamily="34" charset="0"/>
              </a:rPr>
              <a:t>- Seguir </a:t>
            </a:r>
            <a:r>
              <a:rPr kumimoji="1" lang="es-ES_tradnl" sz="2000" b="1" dirty="0">
                <a:solidFill>
                  <a:schemeClr val="tx1"/>
                </a:solidFill>
                <a:latin typeface="Helvetica" panose="020B0604020202020204" pitchFamily="34" charset="0"/>
                <a:cs typeface="Helvetica" panose="020B0604020202020204" pitchFamily="34" charset="0"/>
              </a:rPr>
              <a:t>GUÍAS DE ESTILO </a:t>
            </a:r>
            <a:r>
              <a:rPr kumimoji="1" lang="es-ES_tradnl" sz="2000" dirty="0">
                <a:solidFill>
                  <a:schemeClr val="tx1"/>
                </a:solidFill>
                <a:latin typeface="Helvetica" panose="020B0604020202020204" pitchFamily="34" charset="0"/>
                <a:cs typeface="Helvetica" panose="020B0604020202020204" pitchFamily="34" charset="0"/>
              </a:rPr>
              <a:t>siempre que sea posible.</a:t>
            </a:r>
          </a:p>
          <a:p>
            <a:pPr marL="571500" lvl="2" algn="just" eaLnBrk="0" fontAlgn="base" hangingPunct="0">
              <a:lnSpc>
                <a:spcPct val="90000"/>
              </a:lnSpc>
              <a:spcBef>
                <a:spcPct val="20000"/>
              </a:spcBef>
              <a:spcAft>
                <a:spcPts val="600"/>
              </a:spcAft>
              <a:buClr>
                <a:schemeClr val="accent2"/>
              </a:buClr>
            </a:pPr>
            <a:r>
              <a:rPr kumimoji="1" lang="es-ES_tradnl" sz="2000" dirty="0">
                <a:solidFill>
                  <a:schemeClr val="tx1"/>
                </a:solidFill>
                <a:latin typeface="Helvetica" panose="020B0604020202020204" pitchFamily="34" charset="0"/>
                <a:cs typeface="Helvetica" panose="020B0604020202020204" pitchFamily="34" charset="0"/>
              </a:rPr>
              <a:t>- Diseñar con un ‘</a:t>
            </a:r>
            <a:r>
              <a:rPr kumimoji="1" lang="es-ES_tradnl" sz="2000" b="1" dirty="0">
                <a:solidFill>
                  <a:schemeClr val="tx1"/>
                </a:solidFill>
                <a:latin typeface="Helvetica" panose="020B0604020202020204" pitchFamily="34" charset="0"/>
                <a:cs typeface="Helvetica" panose="020B0604020202020204" pitchFamily="34" charset="0"/>
              </a:rPr>
              <a:t>LOOK&amp;FEEL</a:t>
            </a:r>
            <a:r>
              <a:rPr kumimoji="1" lang="es-ES_tradnl" sz="2000" dirty="0">
                <a:solidFill>
                  <a:schemeClr val="tx1"/>
                </a:solidFill>
                <a:latin typeface="Helvetica" panose="020B0604020202020204" pitchFamily="34" charset="0"/>
                <a:cs typeface="Helvetica" panose="020B0604020202020204" pitchFamily="34" charset="0"/>
              </a:rPr>
              <a:t>’ común.</a:t>
            </a:r>
          </a:p>
          <a:p>
            <a:pPr marL="571500" lvl="2" algn="just" eaLnBrk="0" fontAlgn="base" hangingPunct="0">
              <a:lnSpc>
                <a:spcPct val="90000"/>
              </a:lnSpc>
              <a:spcBef>
                <a:spcPct val="20000"/>
              </a:spcBef>
              <a:spcAft>
                <a:spcPts val="600"/>
              </a:spcAft>
              <a:buClr>
                <a:schemeClr val="accent2"/>
              </a:buClr>
            </a:pPr>
            <a:r>
              <a:rPr kumimoji="1" lang="es-ES_tradnl" sz="2000" dirty="0">
                <a:solidFill>
                  <a:schemeClr val="tx1"/>
                </a:solidFill>
                <a:latin typeface="Helvetica" panose="020B0604020202020204" pitchFamily="34" charset="0"/>
                <a:cs typeface="Helvetica" panose="020B0604020202020204" pitchFamily="34" charset="0"/>
              </a:rPr>
              <a:t>- Siempre utiliza una misma manera de hacer las cosas, el mismo flujo de trabajo.</a:t>
            </a:r>
          </a:p>
          <a:p>
            <a:pPr marL="571500" lvl="2" algn="just" eaLnBrk="0" fontAlgn="base" hangingPunct="0">
              <a:lnSpc>
                <a:spcPct val="90000"/>
              </a:lnSpc>
              <a:spcBef>
                <a:spcPct val="20000"/>
              </a:spcBef>
              <a:spcAft>
                <a:spcPts val="600"/>
              </a:spcAft>
              <a:buClr>
                <a:schemeClr val="accent2"/>
              </a:buClr>
            </a:pPr>
            <a:r>
              <a:rPr kumimoji="1" lang="es-ES_tradnl" sz="2000" dirty="0">
                <a:solidFill>
                  <a:schemeClr val="tx1"/>
                </a:solidFill>
                <a:latin typeface="Helvetica" panose="020B0604020202020204" pitchFamily="34" charset="0"/>
                <a:cs typeface="Helvetica" panose="020B0604020202020204" pitchFamily="34" charset="0"/>
              </a:rPr>
              <a:t>- </a:t>
            </a:r>
            <a:r>
              <a:rPr kumimoji="1" lang="es-ES_tradnl" sz="2000" b="1" dirty="0">
                <a:solidFill>
                  <a:schemeClr val="tx1"/>
                </a:solidFill>
                <a:latin typeface="Helvetica" panose="020B0604020202020204" pitchFamily="34" charset="0"/>
                <a:cs typeface="Helvetica" panose="020B0604020202020204" pitchFamily="34" charset="0"/>
              </a:rPr>
              <a:t>No hacer modificaciones </a:t>
            </a:r>
            <a:r>
              <a:rPr kumimoji="1" lang="es-ES_tradnl" sz="2000" dirty="0">
                <a:solidFill>
                  <a:schemeClr val="tx1"/>
                </a:solidFill>
                <a:latin typeface="Helvetica" panose="020B0604020202020204" pitchFamily="34" charset="0"/>
                <a:cs typeface="Helvetica" panose="020B0604020202020204" pitchFamily="34" charset="0"/>
              </a:rPr>
              <a:t>si no es necesario hacerlas.</a:t>
            </a:r>
          </a:p>
          <a:p>
            <a:pPr marL="571500" lvl="2" algn="just" eaLnBrk="0" fontAlgn="base" hangingPunct="0">
              <a:lnSpc>
                <a:spcPct val="90000"/>
              </a:lnSpc>
              <a:spcBef>
                <a:spcPct val="20000"/>
              </a:spcBef>
              <a:spcAft>
                <a:spcPts val="600"/>
              </a:spcAft>
              <a:buClr>
                <a:schemeClr val="accent2"/>
              </a:buClr>
            </a:pPr>
            <a:r>
              <a:rPr kumimoji="1" lang="es-ES_tradnl" sz="2000" dirty="0">
                <a:solidFill>
                  <a:schemeClr val="tx1"/>
                </a:solidFill>
                <a:latin typeface="Helvetica" panose="020B0604020202020204" pitchFamily="34" charset="0"/>
                <a:cs typeface="Helvetica" panose="020B0604020202020204" pitchFamily="34" charset="0"/>
              </a:rPr>
              <a:t>- Añadir </a:t>
            </a:r>
            <a:r>
              <a:rPr kumimoji="1" lang="es-ES_tradnl" sz="2000" b="1" dirty="0">
                <a:solidFill>
                  <a:schemeClr val="tx1"/>
                </a:solidFill>
                <a:latin typeface="Helvetica" panose="020B0604020202020204" pitchFamily="34" charset="0"/>
                <a:cs typeface="Helvetica" panose="020B0604020202020204" pitchFamily="34" charset="0"/>
              </a:rPr>
              <a:t>nuevas funcionalidades </a:t>
            </a:r>
            <a:r>
              <a:rPr kumimoji="1" lang="es-ES_tradnl" sz="2000" dirty="0">
                <a:solidFill>
                  <a:schemeClr val="tx1"/>
                </a:solidFill>
                <a:latin typeface="Helvetica" panose="020B0604020202020204" pitchFamily="34" charset="0"/>
                <a:cs typeface="Helvetica" panose="020B0604020202020204" pitchFamily="34" charset="0"/>
              </a:rPr>
              <a:t>al conjunto preexistente en vez de cambiar las ya conocidas</a:t>
            </a:r>
          </a:p>
          <a:p>
            <a:pPr marL="571500" lvl="2" algn="just" eaLnBrk="0" fontAlgn="base" hangingPunct="0">
              <a:lnSpc>
                <a:spcPct val="90000"/>
              </a:lnSpc>
              <a:spcBef>
                <a:spcPct val="20000"/>
              </a:spcBef>
              <a:spcAft>
                <a:spcPts val="600"/>
              </a:spcAft>
              <a:buClr>
                <a:schemeClr val="accent2"/>
              </a:buClr>
            </a:pPr>
            <a:r>
              <a:rPr kumimoji="1" lang="es-ES_tradnl" sz="2000" dirty="0">
                <a:solidFill>
                  <a:schemeClr val="tx1"/>
                </a:solidFill>
                <a:latin typeface="Helvetica" panose="020B0604020202020204" pitchFamily="34" charset="0"/>
                <a:cs typeface="Helvetica" panose="020B0604020202020204" pitchFamily="34" charset="0"/>
              </a:rPr>
              <a:t>- Se debe evitar que palabras, símbolos, apariencias o acciones significan o producen la misma cosa.</a:t>
            </a:r>
          </a:p>
          <a:p>
            <a:pPr>
              <a:lnSpc>
                <a:spcPct val="110000"/>
              </a:lnSpc>
              <a:spcBef>
                <a:spcPct val="20000"/>
              </a:spcBef>
              <a:spcAft>
                <a:spcPts val="800"/>
              </a:spcAft>
              <a:buClr>
                <a:schemeClr val="accent2"/>
              </a:buClr>
            </a:pPr>
            <a:endParaRPr kumimoji="1" lang="es-ES_tradnl" sz="2400" dirty="0">
              <a:solidFill>
                <a:schemeClr val="tx1"/>
              </a:solidFill>
              <a:latin typeface="Verdana" charset="0"/>
            </a:endParaRPr>
          </a:p>
          <a:p>
            <a:pPr>
              <a:lnSpc>
                <a:spcPct val="110000"/>
              </a:lnSpc>
              <a:spcBef>
                <a:spcPct val="20000"/>
              </a:spcBef>
              <a:spcAft>
                <a:spcPts val="800"/>
              </a:spcAft>
              <a:buClr>
                <a:schemeClr val="accent2"/>
              </a:buClr>
            </a:pPr>
            <a:endParaRPr kumimoji="1" lang="es-ES_tradnl" sz="2400" dirty="0">
              <a:latin typeface="Helvetica" panose="020B0604020202020204" pitchFamily="34" charset="0"/>
              <a:cs typeface="Helvetica" panose="020B0604020202020204" pitchFamily="34" charset="0"/>
            </a:endParaRPr>
          </a:p>
          <a:p>
            <a:pPr indent="-228600">
              <a:lnSpc>
                <a:spcPct val="110000"/>
              </a:lnSpc>
              <a:spcBef>
                <a:spcPct val="20000"/>
              </a:spcBef>
              <a:spcAft>
                <a:spcPts val="800"/>
              </a:spcAft>
              <a:buClr>
                <a:schemeClr val="accent2"/>
              </a:buClr>
              <a:buFont typeface="Arial" panose="020B0604020202020204" pitchFamily="34" charset="0"/>
              <a:buChar char="•"/>
            </a:pPr>
            <a:endParaRPr kumimoji="1" lang="es-ES_tradnl" sz="1800" dirty="0">
              <a:solidFill>
                <a:schemeClr val="tx1"/>
              </a:solidFill>
              <a:latin typeface="Verdana" charset="0"/>
            </a:endParaRPr>
          </a:p>
          <a:p>
            <a:pPr indent="-228600">
              <a:lnSpc>
                <a:spcPct val="110000"/>
              </a:lnSpc>
              <a:spcBef>
                <a:spcPct val="20000"/>
              </a:spcBef>
              <a:spcAft>
                <a:spcPts val="800"/>
              </a:spcAft>
              <a:buClr>
                <a:schemeClr val="accent2"/>
              </a:buClr>
              <a:buFont typeface="Arial" panose="020B0604020202020204" pitchFamily="34" charset="0"/>
              <a:buChar char="•"/>
            </a:pPr>
            <a:endParaRPr kumimoji="1" lang="es-ES" sz="1600" dirty="0">
              <a:solidFill>
                <a:schemeClr val="tx1">
                  <a:alpha val="60000"/>
                </a:schemeClr>
              </a:solidFill>
              <a:latin typeface="Helvetica" panose="020B0604020202020204" pitchFamily="34" charset="0"/>
              <a:cs typeface="Helvetica" panose="020B0604020202020204" pitchFamily="34" charset="0"/>
            </a:endParaRPr>
          </a:p>
          <a:p>
            <a:pPr indent="-228600">
              <a:lnSpc>
                <a:spcPct val="110000"/>
              </a:lnSpc>
              <a:spcBef>
                <a:spcPct val="20000"/>
              </a:spcBef>
              <a:spcAft>
                <a:spcPts val="800"/>
              </a:spcAft>
              <a:buClr>
                <a:schemeClr val="accent2"/>
              </a:buClr>
              <a:buFont typeface="Arial" panose="020B0604020202020204" pitchFamily="34" charset="0"/>
              <a:buChar char="•"/>
            </a:pPr>
            <a:endParaRPr kumimoji="1" lang="es-ES" sz="1600" dirty="0">
              <a:solidFill>
                <a:schemeClr val="tx1">
                  <a:alpha val="60000"/>
                </a:schemeClr>
              </a:solidFill>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1947274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998" y="5334748"/>
            <a:ext cx="678135" cy="990000"/>
            <a:chOff x="10490969" y="1448827"/>
            <a:chExt cx="678135" cy="990000"/>
          </a:xfrm>
        </p:grpSpPr>
        <p:sp>
          <p:nvSpPr>
            <p:cNvPr id="12" name="Freeform: Shape 11">
              <a:extLst>
                <a:ext uri="{FF2B5EF4-FFF2-40B4-BE49-F238E27FC236}">
                  <a16:creationId xmlns:a16="http://schemas.microsoft.com/office/drawing/2014/main" id="{02ECB475-568C-47AC-B16D-2E202DEB2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Oval 12">
              <a:extLst>
                <a:ext uri="{FF2B5EF4-FFF2-40B4-BE49-F238E27FC236}">
                  <a16:creationId xmlns:a16="http://schemas.microsoft.com/office/drawing/2014/main" id="{080D8764-525A-441E-B58F-068E82F09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 name="Oval 13">
              <a:extLst>
                <a:ext uri="{FF2B5EF4-FFF2-40B4-BE49-F238E27FC236}">
                  <a16:creationId xmlns:a16="http://schemas.microsoft.com/office/drawing/2014/main" id="{11196109-6F2B-4738-B2FC-2CCC753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Freeform: Shape 14">
              <a:extLst>
                <a:ext uri="{FF2B5EF4-FFF2-40B4-BE49-F238E27FC236}">
                  <a16:creationId xmlns:a16="http://schemas.microsoft.com/office/drawing/2014/main" id="{F7E468C2-69B8-470B-85E3-801A3CB1D7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useBgFill="1">
        <p:nvSpPr>
          <p:cNvPr id="17" name="Rectangle 16">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uadroTexto 4">
            <a:extLst>
              <a:ext uri="{FF2B5EF4-FFF2-40B4-BE49-F238E27FC236}">
                <a16:creationId xmlns:a16="http://schemas.microsoft.com/office/drawing/2014/main" id="{E5DD0F38-FFF6-4274-AC48-C0F7FE82CC74}"/>
              </a:ext>
            </a:extLst>
          </p:cNvPr>
          <p:cNvSpPr txBox="1"/>
          <p:nvPr/>
        </p:nvSpPr>
        <p:spPr>
          <a:xfrm>
            <a:off x="394568" y="351734"/>
            <a:ext cx="11306201" cy="6340912"/>
          </a:xfrm>
          <a:prstGeom prst="rect">
            <a:avLst/>
          </a:prstGeom>
        </p:spPr>
        <p:txBody>
          <a:bodyPr vert="horz" wrap="square" lIns="0" tIns="0" rIns="0" bIns="0" rtlCol="0" anchor="t">
            <a:normAutofit/>
          </a:bodyPr>
          <a:lstStyle/>
          <a:p>
            <a:pPr>
              <a:lnSpc>
                <a:spcPct val="110000"/>
              </a:lnSpc>
              <a:spcBef>
                <a:spcPct val="20000"/>
              </a:spcBef>
              <a:spcAft>
                <a:spcPts val="800"/>
              </a:spcAft>
              <a:buClr>
                <a:schemeClr val="accent2"/>
              </a:buClr>
            </a:pPr>
            <a:r>
              <a:rPr kumimoji="1" lang="es-ES" sz="2000" dirty="0">
                <a:latin typeface="Helvetica" panose="020B0604020202020204" pitchFamily="34" charset="0"/>
                <a:cs typeface="Helvetica" panose="020B0604020202020204" pitchFamily="34" charset="0"/>
              </a:rPr>
              <a:t>Aclaraciones varias:</a:t>
            </a:r>
          </a:p>
          <a:p>
            <a:pPr marL="457200" indent="-457200">
              <a:lnSpc>
                <a:spcPct val="110000"/>
              </a:lnSpc>
              <a:spcBef>
                <a:spcPct val="20000"/>
              </a:spcBef>
              <a:spcAft>
                <a:spcPts val="800"/>
              </a:spcAft>
              <a:buClr>
                <a:schemeClr val="accent2"/>
              </a:buClr>
              <a:buFont typeface="+mj-lt"/>
              <a:buAutoNum type="arabicPeriod"/>
            </a:pPr>
            <a:endParaRPr kumimoji="1" lang="es-ES_tradnl" sz="1050" dirty="0">
              <a:latin typeface="Helvetica" panose="020B0604020202020204" pitchFamily="34" charset="0"/>
              <a:cs typeface="Helvetica" panose="020B0604020202020204" pitchFamily="34" charset="0"/>
            </a:endParaRPr>
          </a:p>
          <a:p>
            <a:pPr>
              <a:lnSpc>
                <a:spcPct val="110000"/>
              </a:lnSpc>
              <a:spcBef>
                <a:spcPct val="20000"/>
              </a:spcBef>
              <a:spcAft>
                <a:spcPts val="800"/>
              </a:spcAft>
              <a:buClr>
                <a:schemeClr val="accent2"/>
              </a:buClr>
            </a:pPr>
            <a:r>
              <a:rPr kumimoji="1" lang="es-ES_tradnl" sz="2000" dirty="0">
                <a:latin typeface="Helvetica" panose="020B0604020202020204" pitchFamily="34" charset="0"/>
                <a:cs typeface="Helvetica" panose="020B0604020202020204" pitchFamily="34" charset="0"/>
              </a:rPr>
              <a:t>Algunos errores típicos que provocan </a:t>
            </a:r>
            <a:r>
              <a:rPr kumimoji="1" lang="es-ES_tradnl" sz="2000" dirty="0" err="1">
                <a:latin typeface="Helvetica" panose="020B0604020202020204" pitchFamily="34" charset="0"/>
                <a:cs typeface="Helvetica" panose="020B0604020202020204" pitchFamily="34" charset="0"/>
              </a:rPr>
              <a:t>incosistencia</a:t>
            </a:r>
            <a:r>
              <a:rPr kumimoji="1" lang="es-ES_tradnl" sz="2000" dirty="0">
                <a:latin typeface="Helvetica" panose="020B0604020202020204" pitchFamily="34" charset="0"/>
                <a:cs typeface="Helvetica" panose="020B0604020202020204" pitchFamily="34" charset="0"/>
              </a:rPr>
              <a:t>: usar el mismo icono o el mismo identificador de una acción para dos opciones distintas en la misma interfaz:</a:t>
            </a:r>
            <a:endParaRPr kumimoji="1" lang="es-ES_tradnl" sz="2000" dirty="0">
              <a:solidFill>
                <a:schemeClr val="tx1"/>
              </a:solidFill>
              <a:latin typeface="Helvetica" panose="020B0604020202020204" pitchFamily="34" charset="0"/>
              <a:cs typeface="Helvetica" panose="020B0604020202020204" pitchFamily="34" charset="0"/>
            </a:endParaRPr>
          </a:p>
          <a:p>
            <a:pPr>
              <a:lnSpc>
                <a:spcPct val="110000"/>
              </a:lnSpc>
              <a:spcBef>
                <a:spcPct val="20000"/>
              </a:spcBef>
              <a:spcAft>
                <a:spcPts val="800"/>
              </a:spcAft>
              <a:buClr>
                <a:schemeClr val="accent2"/>
              </a:buClr>
            </a:pPr>
            <a:endParaRPr kumimoji="1" lang="es-ES_tradnl" sz="2400" dirty="0">
              <a:solidFill>
                <a:schemeClr val="tx1"/>
              </a:solidFill>
              <a:latin typeface="Verdana" charset="0"/>
            </a:endParaRPr>
          </a:p>
          <a:p>
            <a:pPr>
              <a:lnSpc>
                <a:spcPct val="110000"/>
              </a:lnSpc>
              <a:spcBef>
                <a:spcPct val="20000"/>
              </a:spcBef>
              <a:spcAft>
                <a:spcPts val="800"/>
              </a:spcAft>
              <a:buClr>
                <a:schemeClr val="accent2"/>
              </a:buClr>
            </a:pPr>
            <a:endParaRPr kumimoji="1" lang="es-ES_tradnl" sz="2400" dirty="0">
              <a:latin typeface="Helvetica" panose="020B0604020202020204" pitchFamily="34" charset="0"/>
              <a:cs typeface="Helvetica" panose="020B0604020202020204" pitchFamily="34" charset="0"/>
            </a:endParaRPr>
          </a:p>
          <a:p>
            <a:pPr indent="-228600">
              <a:lnSpc>
                <a:spcPct val="110000"/>
              </a:lnSpc>
              <a:spcBef>
                <a:spcPct val="20000"/>
              </a:spcBef>
              <a:spcAft>
                <a:spcPts val="800"/>
              </a:spcAft>
              <a:buClr>
                <a:schemeClr val="accent2"/>
              </a:buClr>
              <a:buFont typeface="Arial" panose="020B0604020202020204" pitchFamily="34" charset="0"/>
              <a:buChar char="•"/>
            </a:pPr>
            <a:endParaRPr kumimoji="1" lang="es-ES_tradnl" sz="1800" dirty="0">
              <a:solidFill>
                <a:schemeClr val="tx1"/>
              </a:solidFill>
              <a:latin typeface="Verdana" charset="0"/>
            </a:endParaRPr>
          </a:p>
          <a:p>
            <a:pPr indent="-228600">
              <a:lnSpc>
                <a:spcPct val="110000"/>
              </a:lnSpc>
              <a:spcBef>
                <a:spcPct val="20000"/>
              </a:spcBef>
              <a:spcAft>
                <a:spcPts val="800"/>
              </a:spcAft>
              <a:buClr>
                <a:schemeClr val="accent2"/>
              </a:buClr>
              <a:buFont typeface="Arial" panose="020B0604020202020204" pitchFamily="34" charset="0"/>
              <a:buChar char="•"/>
            </a:pPr>
            <a:endParaRPr kumimoji="1" lang="es-ES" sz="1600" dirty="0">
              <a:solidFill>
                <a:schemeClr val="tx1">
                  <a:alpha val="60000"/>
                </a:schemeClr>
              </a:solidFill>
              <a:latin typeface="Helvetica" panose="020B0604020202020204" pitchFamily="34" charset="0"/>
              <a:cs typeface="Helvetica" panose="020B0604020202020204" pitchFamily="34" charset="0"/>
            </a:endParaRPr>
          </a:p>
          <a:p>
            <a:pPr indent="-228600">
              <a:lnSpc>
                <a:spcPct val="110000"/>
              </a:lnSpc>
              <a:spcBef>
                <a:spcPct val="20000"/>
              </a:spcBef>
              <a:spcAft>
                <a:spcPts val="800"/>
              </a:spcAft>
              <a:buClr>
                <a:schemeClr val="accent2"/>
              </a:buClr>
              <a:buFont typeface="Arial" panose="020B0604020202020204" pitchFamily="34" charset="0"/>
              <a:buChar char="•"/>
            </a:pPr>
            <a:endParaRPr kumimoji="1" lang="es-ES" sz="1600" dirty="0">
              <a:solidFill>
                <a:schemeClr val="tx1">
                  <a:alpha val="60000"/>
                </a:schemeClr>
              </a:solidFill>
              <a:latin typeface="Helvetica" panose="020B0604020202020204" pitchFamily="34" charset="0"/>
              <a:cs typeface="Helvetica" panose="020B0604020202020204" pitchFamily="34" charset="0"/>
            </a:endParaRPr>
          </a:p>
        </p:txBody>
      </p:sp>
      <p:pic>
        <p:nvPicPr>
          <p:cNvPr id="4" name="Imagen 3">
            <a:extLst>
              <a:ext uri="{FF2B5EF4-FFF2-40B4-BE49-F238E27FC236}">
                <a16:creationId xmlns:a16="http://schemas.microsoft.com/office/drawing/2014/main" id="{43947763-AB52-111C-7508-4963FDDE1030}"/>
              </a:ext>
            </a:extLst>
          </p:cNvPr>
          <p:cNvPicPr>
            <a:picLocks noChangeAspect="1"/>
          </p:cNvPicPr>
          <p:nvPr/>
        </p:nvPicPr>
        <p:blipFill>
          <a:blip r:embed="rId2"/>
          <a:stretch>
            <a:fillRect/>
          </a:stretch>
        </p:blipFill>
        <p:spPr>
          <a:xfrm>
            <a:off x="177553" y="2110966"/>
            <a:ext cx="10520039" cy="1724187"/>
          </a:xfrm>
          <a:prstGeom prst="rect">
            <a:avLst/>
          </a:prstGeom>
        </p:spPr>
      </p:pic>
      <p:pic>
        <p:nvPicPr>
          <p:cNvPr id="7" name="Imagen 6">
            <a:extLst>
              <a:ext uri="{FF2B5EF4-FFF2-40B4-BE49-F238E27FC236}">
                <a16:creationId xmlns:a16="http://schemas.microsoft.com/office/drawing/2014/main" id="{237F77B3-254A-E6C3-94BF-87B1AB3DB625}"/>
              </a:ext>
            </a:extLst>
          </p:cNvPr>
          <p:cNvPicPr>
            <a:picLocks noChangeAspect="1"/>
          </p:cNvPicPr>
          <p:nvPr/>
        </p:nvPicPr>
        <p:blipFill>
          <a:blip r:embed="rId3"/>
          <a:stretch>
            <a:fillRect/>
          </a:stretch>
        </p:blipFill>
        <p:spPr>
          <a:xfrm>
            <a:off x="855120" y="4329642"/>
            <a:ext cx="11240217" cy="1969874"/>
          </a:xfrm>
          <a:prstGeom prst="rect">
            <a:avLst/>
          </a:prstGeom>
        </p:spPr>
      </p:pic>
      <p:sp>
        <p:nvSpPr>
          <p:cNvPr id="8" name="Elipse 7">
            <a:extLst>
              <a:ext uri="{FF2B5EF4-FFF2-40B4-BE49-F238E27FC236}">
                <a16:creationId xmlns:a16="http://schemas.microsoft.com/office/drawing/2014/main" id="{1DF0B7E9-3944-71A3-F5FE-5589A73E1563}"/>
              </a:ext>
            </a:extLst>
          </p:cNvPr>
          <p:cNvSpPr/>
          <p:nvPr/>
        </p:nvSpPr>
        <p:spPr>
          <a:xfrm>
            <a:off x="2627790" y="3127570"/>
            <a:ext cx="852257" cy="796363"/>
          </a:xfrm>
          <a:prstGeom prst="ellipse">
            <a:avLst/>
          </a:prstGeom>
          <a:noFill/>
          <a:ln w="47625">
            <a:solidFill>
              <a:srgbClr val="FFF30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a:p>
        </p:txBody>
      </p:sp>
      <p:sp>
        <p:nvSpPr>
          <p:cNvPr id="9" name="Elipse 8">
            <a:extLst>
              <a:ext uri="{FF2B5EF4-FFF2-40B4-BE49-F238E27FC236}">
                <a16:creationId xmlns:a16="http://schemas.microsoft.com/office/drawing/2014/main" id="{51DD6E7F-9927-F2E1-69E7-365FAFDBEC88}"/>
              </a:ext>
            </a:extLst>
          </p:cNvPr>
          <p:cNvSpPr/>
          <p:nvPr/>
        </p:nvSpPr>
        <p:spPr>
          <a:xfrm>
            <a:off x="1827326" y="5439530"/>
            <a:ext cx="852257" cy="796363"/>
          </a:xfrm>
          <a:prstGeom prst="ellipse">
            <a:avLst/>
          </a:prstGeom>
          <a:noFill/>
          <a:ln w="47625">
            <a:solidFill>
              <a:srgbClr val="FFF30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a:p>
        </p:txBody>
      </p:sp>
    </p:spTree>
    <p:extLst>
      <p:ext uri="{BB962C8B-B14F-4D97-AF65-F5344CB8AC3E}">
        <p14:creationId xmlns:p14="http://schemas.microsoft.com/office/powerpoint/2010/main" val="405047010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998" y="5334748"/>
            <a:ext cx="678135" cy="990000"/>
            <a:chOff x="10490969" y="1448827"/>
            <a:chExt cx="678135" cy="990000"/>
          </a:xfrm>
        </p:grpSpPr>
        <p:sp>
          <p:nvSpPr>
            <p:cNvPr id="12" name="Freeform: Shape 11">
              <a:extLst>
                <a:ext uri="{FF2B5EF4-FFF2-40B4-BE49-F238E27FC236}">
                  <a16:creationId xmlns:a16="http://schemas.microsoft.com/office/drawing/2014/main" id="{02ECB475-568C-47AC-B16D-2E202DEB2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Oval 12">
              <a:extLst>
                <a:ext uri="{FF2B5EF4-FFF2-40B4-BE49-F238E27FC236}">
                  <a16:creationId xmlns:a16="http://schemas.microsoft.com/office/drawing/2014/main" id="{080D8764-525A-441E-B58F-068E82F09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 name="Oval 13">
              <a:extLst>
                <a:ext uri="{FF2B5EF4-FFF2-40B4-BE49-F238E27FC236}">
                  <a16:creationId xmlns:a16="http://schemas.microsoft.com/office/drawing/2014/main" id="{11196109-6F2B-4738-B2FC-2CCC753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Freeform: Shape 14">
              <a:extLst>
                <a:ext uri="{FF2B5EF4-FFF2-40B4-BE49-F238E27FC236}">
                  <a16:creationId xmlns:a16="http://schemas.microsoft.com/office/drawing/2014/main" id="{F7E468C2-69B8-470B-85E3-801A3CB1D7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useBgFill="1">
        <p:nvSpPr>
          <p:cNvPr id="17" name="Rectangle 16">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uadroTexto 4">
            <a:extLst>
              <a:ext uri="{FF2B5EF4-FFF2-40B4-BE49-F238E27FC236}">
                <a16:creationId xmlns:a16="http://schemas.microsoft.com/office/drawing/2014/main" id="{E5DD0F38-FFF6-4274-AC48-C0F7FE82CC74}"/>
              </a:ext>
            </a:extLst>
          </p:cNvPr>
          <p:cNvSpPr txBox="1"/>
          <p:nvPr/>
        </p:nvSpPr>
        <p:spPr>
          <a:xfrm>
            <a:off x="394568" y="370784"/>
            <a:ext cx="11306201" cy="6340912"/>
          </a:xfrm>
          <a:prstGeom prst="rect">
            <a:avLst/>
          </a:prstGeom>
        </p:spPr>
        <p:txBody>
          <a:bodyPr vert="horz" wrap="square" lIns="0" tIns="0" rIns="0" bIns="0" rtlCol="0" anchor="t">
            <a:normAutofit/>
          </a:bodyPr>
          <a:lstStyle/>
          <a:p>
            <a:pPr>
              <a:lnSpc>
                <a:spcPct val="110000"/>
              </a:lnSpc>
              <a:spcBef>
                <a:spcPct val="20000"/>
              </a:spcBef>
              <a:spcAft>
                <a:spcPts val="800"/>
              </a:spcAft>
              <a:buClr>
                <a:schemeClr val="accent2"/>
              </a:buClr>
            </a:pPr>
            <a:r>
              <a:rPr kumimoji="1" lang="es-ES" sz="2000" dirty="0">
                <a:latin typeface="Helvetica" panose="020B0604020202020204" pitchFamily="34" charset="0"/>
                <a:cs typeface="Helvetica" panose="020B0604020202020204" pitchFamily="34" charset="0"/>
              </a:rPr>
              <a:t>Aclaraciones varias:</a:t>
            </a:r>
          </a:p>
          <a:p>
            <a:pPr marL="457200" indent="-457200">
              <a:lnSpc>
                <a:spcPct val="110000"/>
              </a:lnSpc>
              <a:spcBef>
                <a:spcPct val="20000"/>
              </a:spcBef>
              <a:spcAft>
                <a:spcPts val="800"/>
              </a:spcAft>
              <a:buClr>
                <a:schemeClr val="accent2"/>
              </a:buClr>
              <a:buFont typeface="+mj-lt"/>
              <a:buAutoNum type="arabicPeriod"/>
            </a:pPr>
            <a:endParaRPr kumimoji="1" lang="es-ES_tradnl" sz="1050" dirty="0">
              <a:latin typeface="Helvetica" panose="020B0604020202020204" pitchFamily="34" charset="0"/>
              <a:cs typeface="Helvetica" panose="020B0604020202020204" pitchFamily="34" charset="0"/>
            </a:endParaRPr>
          </a:p>
          <a:p>
            <a:pPr>
              <a:lnSpc>
                <a:spcPct val="110000"/>
              </a:lnSpc>
              <a:spcBef>
                <a:spcPct val="20000"/>
              </a:spcBef>
              <a:spcAft>
                <a:spcPts val="800"/>
              </a:spcAft>
              <a:buClr>
                <a:schemeClr val="accent2"/>
              </a:buClr>
            </a:pPr>
            <a:endParaRPr kumimoji="1" lang="es-ES_tradnl" sz="2000" dirty="0">
              <a:solidFill>
                <a:schemeClr val="tx1"/>
              </a:solidFill>
              <a:latin typeface="Helvetica" panose="020B0604020202020204" pitchFamily="34" charset="0"/>
              <a:cs typeface="Helvetica" panose="020B0604020202020204" pitchFamily="34" charset="0"/>
            </a:endParaRPr>
          </a:p>
          <a:p>
            <a:pPr>
              <a:lnSpc>
                <a:spcPct val="110000"/>
              </a:lnSpc>
              <a:spcBef>
                <a:spcPct val="20000"/>
              </a:spcBef>
              <a:spcAft>
                <a:spcPts val="800"/>
              </a:spcAft>
              <a:buClr>
                <a:schemeClr val="accent2"/>
              </a:buClr>
            </a:pPr>
            <a:endParaRPr kumimoji="1" lang="es-ES_tradnl" sz="2400" dirty="0">
              <a:solidFill>
                <a:schemeClr val="tx1"/>
              </a:solidFill>
              <a:latin typeface="Verdana" charset="0"/>
            </a:endParaRPr>
          </a:p>
          <a:p>
            <a:pPr>
              <a:lnSpc>
                <a:spcPct val="110000"/>
              </a:lnSpc>
              <a:spcBef>
                <a:spcPct val="20000"/>
              </a:spcBef>
              <a:spcAft>
                <a:spcPts val="800"/>
              </a:spcAft>
              <a:buClr>
                <a:schemeClr val="accent2"/>
              </a:buClr>
            </a:pPr>
            <a:endParaRPr kumimoji="1" lang="es-ES_tradnl" sz="2400" dirty="0">
              <a:latin typeface="Helvetica" panose="020B0604020202020204" pitchFamily="34" charset="0"/>
              <a:cs typeface="Helvetica" panose="020B0604020202020204" pitchFamily="34" charset="0"/>
            </a:endParaRPr>
          </a:p>
          <a:p>
            <a:pPr indent="-228600">
              <a:lnSpc>
                <a:spcPct val="110000"/>
              </a:lnSpc>
              <a:spcBef>
                <a:spcPct val="20000"/>
              </a:spcBef>
              <a:spcAft>
                <a:spcPts val="800"/>
              </a:spcAft>
              <a:buClr>
                <a:schemeClr val="accent2"/>
              </a:buClr>
              <a:buFont typeface="Arial" panose="020B0604020202020204" pitchFamily="34" charset="0"/>
              <a:buChar char="•"/>
            </a:pPr>
            <a:endParaRPr kumimoji="1" lang="es-ES_tradnl" sz="1800" dirty="0">
              <a:solidFill>
                <a:schemeClr val="tx1"/>
              </a:solidFill>
              <a:latin typeface="Verdana" charset="0"/>
            </a:endParaRPr>
          </a:p>
          <a:p>
            <a:pPr indent="-228600">
              <a:lnSpc>
                <a:spcPct val="110000"/>
              </a:lnSpc>
              <a:spcBef>
                <a:spcPct val="20000"/>
              </a:spcBef>
              <a:spcAft>
                <a:spcPts val="800"/>
              </a:spcAft>
              <a:buClr>
                <a:schemeClr val="accent2"/>
              </a:buClr>
              <a:buFont typeface="Arial" panose="020B0604020202020204" pitchFamily="34" charset="0"/>
              <a:buChar char="•"/>
            </a:pPr>
            <a:endParaRPr kumimoji="1" lang="es-ES" sz="1600" dirty="0">
              <a:solidFill>
                <a:schemeClr val="tx1">
                  <a:alpha val="60000"/>
                </a:schemeClr>
              </a:solidFill>
              <a:latin typeface="Helvetica" panose="020B0604020202020204" pitchFamily="34" charset="0"/>
              <a:cs typeface="Helvetica" panose="020B0604020202020204" pitchFamily="34" charset="0"/>
            </a:endParaRPr>
          </a:p>
          <a:p>
            <a:pPr indent="-228600">
              <a:lnSpc>
                <a:spcPct val="110000"/>
              </a:lnSpc>
              <a:spcBef>
                <a:spcPct val="20000"/>
              </a:spcBef>
              <a:spcAft>
                <a:spcPts val="800"/>
              </a:spcAft>
              <a:buClr>
                <a:schemeClr val="accent2"/>
              </a:buClr>
              <a:buFont typeface="Arial" panose="020B0604020202020204" pitchFamily="34" charset="0"/>
              <a:buChar char="•"/>
            </a:pPr>
            <a:endParaRPr kumimoji="1" lang="es-ES" sz="1600" dirty="0">
              <a:solidFill>
                <a:schemeClr val="tx1">
                  <a:alpha val="60000"/>
                </a:schemeClr>
              </a:solidFill>
              <a:latin typeface="Helvetica" panose="020B0604020202020204" pitchFamily="34" charset="0"/>
              <a:cs typeface="Helvetica" panose="020B0604020202020204" pitchFamily="34" charset="0"/>
            </a:endParaRPr>
          </a:p>
        </p:txBody>
      </p:sp>
      <p:pic>
        <p:nvPicPr>
          <p:cNvPr id="3" name="Imagen 2">
            <a:extLst>
              <a:ext uri="{FF2B5EF4-FFF2-40B4-BE49-F238E27FC236}">
                <a16:creationId xmlns:a16="http://schemas.microsoft.com/office/drawing/2014/main" id="{EE46D168-69A8-57FB-1373-889CFCFEB9B9}"/>
              </a:ext>
            </a:extLst>
          </p:cNvPr>
          <p:cNvPicPr>
            <a:picLocks noChangeAspect="1"/>
          </p:cNvPicPr>
          <p:nvPr/>
        </p:nvPicPr>
        <p:blipFill>
          <a:blip r:embed="rId2"/>
          <a:stretch>
            <a:fillRect/>
          </a:stretch>
        </p:blipFill>
        <p:spPr>
          <a:xfrm>
            <a:off x="-1" y="1305190"/>
            <a:ext cx="12198415" cy="1356090"/>
          </a:xfrm>
          <a:prstGeom prst="rect">
            <a:avLst/>
          </a:prstGeom>
        </p:spPr>
      </p:pic>
      <p:sp>
        <p:nvSpPr>
          <p:cNvPr id="6" name="Elipse 5">
            <a:extLst>
              <a:ext uri="{FF2B5EF4-FFF2-40B4-BE49-F238E27FC236}">
                <a16:creationId xmlns:a16="http://schemas.microsoft.com/office/drawing/2014/main" id="{56673480-0FFD-8AAD-3FAF-371144A7C70D}"/>
              </a:ext>
            </a:extLst>
          </p:cNvPr>
          <p:cNvSpPr/>
          <p:nvPr/>
        </p:nvSpPr>
        <p:spPr>
          <a:xfrm>
            <a:off x="9532023" y="1167511"/>
            <a:ext cx="1399680" cy="796363"/>
          </a:xfrm>
          <a:prstGeom prst="ellipse">
            <a:avLst/>
          </a:prstGeom>
          <a:noFill/>
          <a:ln w="47625">
            <a:solidFill>
              <a:srgbClr val="FFF30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a:p>
        </p:txBody>
      </p:sp>
      <p:pic>
        <p:nvPicPr>
          <p:cNvPr id="16" name="Imagen 15">
            <a:extLst>
              <a:ext uri="{FF2B5EF4-FFF2-40B4-BE49-F238E27FC236}">
                <a16:creationId xmlns:a16="http://schemas.microsoft.com/office/drawing/2014/main" id="{CF37C77A-51C8-918A-A26C-6028A394FCD2}"/>
              </a:ext>
            </a:extLst>
          </p:cNvPr>
          <p:cNvPicPr>
            <a:picLocks noChangeAspect="1"/>
          </p:cNvPicPr>
          <p:nvPr/>
        </p:nvPicPr>
        <p:blipFill>
          <a:blip r:embed="rId3"/>
          <a:stretch>
            <a:fillRect/>
          </a:stretch>
        </p:blipFill>
        <p:spPr>
          <a:xfrm>
            <a:off x="7385887" y="2927563"/>
            <a:ext cx="3219771" cy="3749607"/>
          </a:xfrm>
          <a:prstGeom prst="rect">
            <a:avLst/>
          </a:prstGeom>
        </p:spPr>
      </p:pic>
      <p:sp>
        <p:nvSpPr>
          <p:cNvPr id="18" name="Elipse 17">
            <a:extLst>
              <a:ext uri="{FF2B5EF4-FFF2-40B4-BE49-F238E27FC236}">
                <a16:creationId xmlns:a16="http://schemas.microsoft.com/office/drawing/2014/main" id="{C6EDF83E-7410-284F-B633-B5650381142E}"/>
              </a:ext>
            </a:extLst>
          </p:cNvPr>
          <p:cNvSpPr/>
          <p:nvPr/>
        </p:nvSpPr>
        <p:spPr>
          <a:xfrm>
            <a:off x="7609839" y="2820919"/>
            <a:ext cx="2037596" cy="796363"/>
          </a:xfrm>
          <a:prstGeom prst="ellipse">
            <a:avLst/>
          </a:prstGeom>
          <a:noFill/>
          <a:ln w="47625">
            <a:solidFill>
              <a:srgbClr val="FFF30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a:p>
        </p:txBody>
      </p:sp>
      <p:sp>
        <p:nvSpPr>
          <p:cNvPr id="19" name="CuadroTexto 18">
            <a:extLst>
              <a:ext uri="{FF2B5EF4-FFF2-40B4-BE49-F238E27FC236}">
                <a16:creationId xmlns:a16="http://schemas.microsoft.com/office/drawing/2014/main" id="{1A30783B-A10B-7F3E-3582-04A84BB46A2A}"/>
              </a:ext>
            </a:extLst>
          </p:cNvPr>
          <p:cNvSpPr txBox="1"/>
          <p:nvPr/>
        </p:nvSpPr>
        <p:spPr>
          <a:xfrm>
            <a:off x="849765" y="4134428"/>
            <a:ext cx="5441011" cy="830997"/>
          </a:xfrm>
          <a:prstGeom prst="rect">
            <a:avLst/>
          </a:prstGeom>
          <a:noFill/>
        </p:spPr>
        <p:txBody>
          <a:bodyPr wrap="square" rtlCol="0">
            <a:spAutoFit/>
          </a:bodyPr>
          <a:lstStyle/>
          <a:p>
            <a:r>
              <a:rPr lang="es-ES" sz="2400" dirty="0">
                <a:latin typeface="Helvetica" panose="020B0604020202020204" pitchFamily="34" charset="0"/>
                <a:cs typeface="Helvetica" panose="020B0604020202020204" pitchFamily="34" charset="0"/>
              </a:rPr>
              <a:t>Hay inconsistencias hasta en el propio Office….</a:t>
            </a:r>
          </a:p>
        </p:txBody>
      </p:sp>
    </p:spTree>
    <p:extLst>
      <p:ext uri="{BB962C8B-B14F-4D97-AF65-F5344CB8AC3E}">
        <p14:creationId xmlns:p14="http://schemas.microsoft.com/office/powerpoint/2010/main" val="36500304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998" y="5334748"/>
            <a:ext cx="678135" cy="990000"/>
            <a:chOff x="10490969" y="1448827"/>
            <a:chExt cx="678135" cy="990000"/>
          </a:xfrm>
        </p:grpSpPr>
        <p:sp>
          <p:nvSpPr>
            <p:cNvPr id="12" name="Freeform: Shape 11">
              <a:extLst>
                <a:ext uri="{FF2B5EF4-FFF2-40B4-BE49-F238E27FC236}">
                  <a16:creationId xmlns:a16="http://schemas.microsoft.com/office/drawing/2014/main" id="{02ECB475-568C-47AC-B16D-2E202DEB2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Oval 12">
              <a:extLst>
                <a:ext uri="{FF2B5EF4-FFF2-40B4-BE49-F238E27FC236}">
                  <a16:creationId xmlns:a16="http://schemas.microsoft.com/office/drawing/2014/main" id="{080D8764-525A-441E-B58F-068E82F09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 name="Oval 13">
              <a:extLst>
                <a:ext uri="{FF2B5EF4-FFF2-40B4-BE49-F238E27FC236}">
                  <a16:creationId xmlns:a16="http://schemas.microsoft.com/office/drawing/2014/main" id="{11196109-6F2B-4738-B2FC-2CCC753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Freeform: Shape 14">
              <a:extLst>
                <a:ext uri="{FF2B5EF4-FFF2-40B4-BE49-F238E27FC236}">
                  <a16:creationId xmlns:a16="http://schemas.microsoft.com/office/drawing/2014/main" id="{F7E468C2-69B8-470B-85E3-801A3CB1D7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useBgFill="1">
        <p:nvSpPr>
          <p:cNvPr id="17" name="Rectangle 16">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uadroTexto 4">
            <a:extLst>
              <a:ext uri="{FF2B5EF4-FFF2-40B4-BE49-F238E27FC236}">
                <a16:creationId xmlns:a16="http://schemas.microsoft.com/office/drawing/2014/main" id="{E5DD0F38-FFF6-4274-AC48-C0F7FE82CC74}"/>
              </a:ext>
            </a:extLst>
          </p:cNvPr>
          <p:cNvSpPr txBox="1"/>
          <p:nvPr/>
        </p:nvSpPr>
        <p:spPr>
          <a:xfrm>
            <a:off x="394568" y="370784"/>
            <a:ext cx="11306201" cy="6340912"/>
          </a:xfrm>
          <a:prstGeom prst="rect">
            <a:avLst/>
          </a:prstGeom>
        </p:spPr>
        <p:txBody>
          <a:bodyPr vert="horz" wrap="square" lIns="0" tIns="0" rIns="0" bIns="0" rtlCol="0" anchor="t">
            <a:normAutofit/>
          </a:bodyPr>
          <a:lstStyle/>
          <a:p>
            <a:pPr>
              <a:lnSpc>
                <a:spcPct val="110000"/>
              </a:lnSpc>
              <a:spcBef>
                <a:spcPct val="20000"/>
              </a:spcBef>
              <a:spcAft>
                <a:spcPts val="800"/>
              </a:spcAft>
              <a:buClr>
                <a:schemeClr val="accent2"/>
              </a:buClr>
            </a:pPr>
            <a:r>
              <a:rPr kumimoji="1" lang="es-ES" sz="2000" dirty="0">
                <a:latin typeface="Helvetica" panose="020B0604020202020204" pitchFamily="34" charset="0"/>
                <a:cs typeface="Helvetica" panose="020B0604020202020204" pitchFamily="34" charset="0"/>
              </a:rPr>
              <a:t>Aclaraciones varias:</a:t>
            </a:r>
          </a:p>
          <a:p>
            <a:pPr marL="457200" indent="-457200">
              <a:lnSpc>
                <a:spcPct val="110000"/>
              </a:lnSpc>
              <a:spcBef>
                <a:spcPct val="20000"/>
              </a:spcBef>
              <a:spcAft>
                <a:spcPts val="800"/>
              </a:spcAft>
              <a:buClr>
                <a:schemeClr val="accent2"/>
              </a:buClr>
              <a:buFont typeface="+mj-lt"/>
              <a:buAutoNum type="arabicPeriod"/>
            </a:pPr>
            <a:endParaRPr kumimoji="1" lang="es-ES_tradnl" sz="1050" dirty="0">
              <a:latin typeface="Helvetica" panose="020B0604020202020204" pitchFamily="34" charset="0"/>
              <a:cs typeface="Helvetica" panose="020B0604020202020204" pitchFamily="34" charset="0"/>
            </a:endParaRPr>
          </a:p>
          <a:p>
            <a:pPr>
              <a:lnSpc>
                <a:spcPct val="110000"/>
              </a:lnSpc>
              <a:spcBef>
                <a:spcPct val="20000"/>
              </a:spcBef>
              <a:spcAft>
                <a:spcPts val="800"/>
              </a:spcAft>
              <a:buClr>
                <a:schemeClr val="accent2"/>
              </a:buClr>
            </a:pPr>
            <a:r>
              <a:rPr kumimoji="1" lang="es-ES_tradnl" sz="2000" dirty="0">
                <a:latin typeface="Helvetica" panose="020B0604020202020204" pitchFamily="34" charset="0"/>
                <a:cs typeface="Helvetica" panose="020B0604020202020204" pitchFamily="34" charset="0"/>
              </a:rPr>
              <a:t>El máximo exponente en consistencia es Apple que la mantiene en todas sus líneas de negocio.</a:t>
            </a:r>
            <a:endParaRPr kumimoji="1" lang="es-ES_tradnl" sz="2000" dirty="0">
              <a:solidFill>
                <a:schemeClr val="tx1"/>
              </a:solidFill>
              <a:latin typeface="Helvetica" panose="020B0604020202020204" pitchFamily="34" charset="0"/>
              <a:cs typeface="Helvetica" panose="020B0604020202020204" pitchFamily="34" charset="0"/>
            </a:endParaRPr>
          </a:p>
          <a:p>
            <a:pPr>
              <a:lnSpc>
                <a:spcPct val="110000"/>
              </a:lnSpc>
              <a:spcBef>
                <a:spcPct val="20000"/>
              </a:spcBef>
              <a:spcAft>
                <a:spcPts val="800"/>
              </a:spcAft>
              <a:buClr>
                <a:schemeClr val="accent2"/>
              </a:buClr>
            </a:pPr>
            <a:endParaRPr kumimoji="1" lang="es-ES_tradnl" sz="2400" dirty="0">
              <a:solidFill>
                <a:schemeClr val="tx1"/>
              </a:solidFill>
              <a:latin typeface="Verdana" charset="0"/>
            </a:endParaRPr>
          </a:p>
          <a:p>
            <a:pPr>
              <a:lnSpc>
                <a:spcPct val="110000"/>
              </a:lnSpc>
              <a:spcBef>
                <a:spcPct val="20000"/>
              </a:spcBef>
              <a:spcAft>
                <a:spcPts val="800"/>
              </a:spcAft>
              <a:buClr>
                <a:schemeClr val="accent2"/>
              </a:buClr>
            </a:pPr>
            <a:endParaRPr kumimoji="1" lang="es-ES_tradnl" sz="2400" dirty="0">
              <a:latin typeface="Helvetica" panose="020B0604020202020204" pitchFamily="34" charset="0"/>
              <a:cs typeface="Helvetica" panose="020B0604020202020204" pitchFamily="34" charset="0"/>
            </a:endParaRPr>
          </a:p>
          <a:p>
            <a:pPr indent="-228600">
              <a:lnSpc>
                <a:spcPct val="110000"/>
              </a:lnSpc>
              <a:spcBef>
                <a:spcPct val="20000"/>
              </a:spcBef>
              <a:spcAft>
                <a:spcPts val="800"/>
              </a:spcAft>
              <a:buClr>
                <a:schemeClr val="accent2"/>
              </a:buClr>
              <a:buFont typeface="Arial" panose="020B0604020202020204" pitchFamily="34" charset="0"/>
              <a:buChar char="•"/>
            </a:pPr>
            <a:endParaRPr kumimoji="1" lang="es-ES_tradnl" sz="1800" dirty="0">
              <a:solidFill>
                <a:schemeClr val="tx1"/>
              </a:solidFill>
              <a:latin typeface="Verdana" charset="0"/>
            </a:endParaRPr>
          </a:p>
          <a:p>
            <a:pPr indent="-228600">
              <a:lnSpc>
                <a:spcPct val="110000"/>
              </a:lnSpc>
              <a:spcBef>
                <a:spcPct val="20000"/>
              </a:spcBef>
              <a:spcAft>
                <a:spcPts val="800"/>
              </a:spcAft>
              <a:buClr>
                <a:schemeClr val="accent2"/>
              </a:buClr>
              <a:buFont typeface="Arial" panose="020B0604020202020204" pitchFamily="34" charset="0"/>
              <a:buChar char="•"/>
            </a:pPr>
            <a:endParaRPr kumimoji="1" lang="es-ES" sz="1600" dirty="0">
              <a:solidFill>
                <a:schemeClr val="tx1">
                  <a:alpha val="60000"/>
                </a:schemeClr>
              </a:solidFill>
              <a:latin typeface="Helvetica" panose="020B0604020202020204" pitchFamily="34" charset="0"/>
              <a:cs typeface="Helvetica" panose="020B0604020202020204" pitchFamily="34" charset="0"/>
            </a:endParaRPr>
          </a:p>
          <a:p>
            <a:pPr indent="-228600">
              <a:lnSpc>
                <a:spcPct val="110000"/>
              </a:lnSpc>
              <a:spcBef>
                <a:spcPct val="20000"/>
              </a:spcBef>
              <a:spcAft>
                <a:spcPts val="800"/>
              </a:spcAft>
              <a:buClr>
                <a:schemeClr val="accent2"/>
              </a:buClr>
              <a:buFont typeface="Arial" panose="020B0604020202020204" pitchFamily="34" charset="0"/>
              <a:buChar char="•"/>
            </a:pPr>
            <a:endParaRPr kumimoji="1" lang="es-ES" sz="1600" dirty="0">
              <a:solidFill>
                <a:schemeClr val="tx1">
                  <a:alpha val="60000"/>
                </a:schemeClr>
              </a:solidFill>
              <a:latin typeface="Helvetica" panose="020B0604020202020204" pitchFamily="34" charset="0"/>
              <a:cs typeface="Helvetica" panose="020B0604020202020204" pitchFamily="34" charset="0"/>
            </a:endParaRPr>
          </a:p>
        </p:txBody>
      </p:sp>
      <p:pic>
        <p:nvPicPr>
          <p:cNvPr id="3" name="Imagen 2" descr="Interfaz de usuario gráfica, Sitio web&#10;&#10;Descripción generada automáticamente">
            <a:extLst>
              <a:ext uri="{FF2B5EF4-FFF2-40B4-BE49-F238E27FC236}">
                <a16:creationId xmlns:a16="http://schemas.microsoft.com/office/drawing/2014/main" id="{03AFBFA4-8C52-2D67-9F30-A8E60DBD6CB4}"/>
              </a:ext>
            </a:extLst>
          </p:cNvPr>
          <p:cNvPicPr>
            <a:picLocks noChangeAspect="1"/>
          </p:cNvPicPr>
          <p:nvPr/>
        </p:nvPicPr>
        <p:blipFill rotWithShape="1">
          <a:blip r:embed="rId2">
            <a:extLst>
              <a:ext uri="{28A0092B-C50C-407E-A947-70E740481C1C}">
                <a14:useLocalDpi xmlns:a14="http://schemas.microsoft.com/office/drawing/2010/main" val="0"/>
              </a:ext>
            </a:extLst>
          </a:blip>
          <a:srcRect t="11878" b="10421"/>
          <a:stretch/>
        </p:blipFill>
        <p:spPr>
          <a:xfrm>
            <a:off x="587901" y="1939172"/>
            <a:ext cx="10919534" cy="4772524"/>
          </a:xfrm>
          <a:prstGeom prst="rect">
            <a:avLst/>
          </a:prstGeom>
        </p:spPr>
      </p:pic>
    </p:spTree>
    <p:extLst>
      <p:ext uri="{BB962C8B-B14F-4D97-AF65-F5344CB8AC3E}">
        <p14:creationId xmlns:p14="http://schemas.microsoft.com/office/powerpoint/2010/main" val="1274624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Oval 10">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 name="Oval 12">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5" name="Group 14">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16" name="Freeform: Shape 15">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Oval 17">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 name="Oval 18">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21" name="Rectangle 20">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Imagen 2" descr="Diagrama&#10;&#10;Descripción generada automáticamente">
            <a:extLst>
              <a:ext uri="{FF2B5EF4-FFF2-40B4-BE49-F238E27FC236}">
                <a16:creationId xmlns:a16="http://schemas.microsoft.com/office/drawing/2014/main" id="{9C22AEC1-DF66-FF39-8644-A842F97822A3}"/>
              </a:ext>
            </a:extLst>
          </p:cNvPr>
          <p:cNvPicPr>
            <a:picLocks noChangeAspect="1"/>
          </p:cNvPicPr>
          <p:nvPr/>
        </p:nvPicPr>
        <p:blipFill rotWithShape="1">
          <a:blip r:embed="rId2">
            <a:extLst>
              <a:ext uri="{28A0092B-C50C-407E-A947-70E740481C1C}">
                <a14:useLocalDpi xmlns:a14="http://schemas.microsoft.com/office/drawing/2010/main" val="0"/>
              </a:ext>
            </a:extLst>
          </a:blip>
          <a:srcRect t="7141" b="12502"/>
          <a:stretch/>
        </p:blipFill>
        <p:spPr>
          <a:xfrm>
            <a:off x="20" y="1"/>
            <a:ext cx="12191980" cy="6858000"/>
          </a:xfrm>
          <a:custGeom>
            <a:avLst/>
            <a:gdLst/>
            <a:ahLst/>
            <a:cxnLst/>
            <a:rect l="l" t="t" r="r" b="b"/>
            <a:pathLst>
              <a:path w="12192000" h="6858000">
                <a:moveTo>
                  <a:pt x="0" y="0"/>
                </a:moveTo>
                <a:lnTo>
                  <a:pt x="12192000" y="0"/>
                </a:lnTo>
                <a:lnTo>
                  <a:pt x="12192000" y="6858000"/>
                </a:lnTo>
                <a:lnTo>
                  <a:pt x="0" y="6858000"/>
                </a:lnTo>
                <a:close/>
              </a:path>
            </a:pathLst>
          </a:custGeom>
        </p:spPr>
      </p:pic>
      <p:sp>
        <p:nvSpPr>
          <p:cNvPr id="23" name="Rectangle 22">
            <a:extLst>
              <a:ext uri="{FF2B5EF4-FFF2-40B4-BE49-F238E27FC236}">
                <a16:creationId xmlns:a16="http://schemas.microsoft.com/office/drawing/2014/main" id="{AD4EA4DF-0E7C-4098-86F6-7D0ACAEFC0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332287" y="0"/>
            <a:ext cx="7859713" cy="6857998"/>
          </a:xfrm>
          <a:prstGeom prst="rect">
            <a:avLst/>
          </a:prstGeom>
          <a:gradFill flip="none" rotWithShape="1">
            <a:gsLst>
              <a:gs pos="50000">
                <a:schemeClr val="bg2">
                  <a:alpha val="60000"/>
                </a:schemeClr>
              </a:gs>
              <a:gs pos="0">
                <a:schemeClr val="bg2">
                  <a:alpha val="0"/>
                </a:schemeClr>
              </a:gs>
            </a:gsLst>
            <a:lin ang="10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ítulo 1">
            <a:extLst>
              <a:ext uri="{FF2B5EF4-FFF2-40B4-BE49-F238E27FC236}">
                <a16:creationId xmlns:a16="http://schemas.microsoft.com/office/drawing/2014/main" id="{06E8E35B-469E-BFA4-04CB-8CA7F5C9153B}"/>
              </a:ext>
            </a:extLst>
          </p:cNvPr>
          <p:cNvSpPr txBox="1">
            <a:spLocks/>
          </p:cNvSpPr>
          <p:nvPr/>
        </p:nvSpPr>
        <p:spPr>
          <a:xfrm>
            <a:off x="8302388" y="706007"/>
            <a:ext cx="3565524" cy="2887174"/>
          </a:xfrm>
          <a:prstGeom prst="rect">
            <a:avLst/>
          </a:prstGeom>
        </p:spPr>
        <p:txBody>
          <a:bodyPr vert="horz" wrap="square" lIns="0" tIns="0" rIns="0" bIns="0" rtlCol="0" anchor="b" anchorCtr="0">
            <a:normAutofit/>
          </a:bodyPr>
          <a:lstStyle>
            <a:lvl1pPr algn="l" defTabSz="914400" rtl="0" eaLnBrk="1" latinLnBrk="0" hangingPunct="1">
              <a:lnSpc>
                <a:spcPct val="100000"/>
              </a:lnSpc>
              <a:spcBef>
                <a:spcPct val="0"/>
              </a:spcBef>
              <a:buNone/>
              <a:defRPr lang="en-US" sz="4800" kern="1200" dirty="0">
                <a:solidFill>
                  <a:schemeClr val="tx1"/>
                </a:solidFill>
                <a:latin typeface="+mj-lt"/>
                <a:ea typeface="+mj-ea"/>
                <a:cs typeface="+mj-cs"/>
              </a:defRPr>
            </a:lvl1pPr>
          </a:lstStyle>
          <a:p>
            <a:pPr>
              <a:spcAft>
                <a:spcPts val="600"/>
              </a:spcAft>
            </a:pPr>
            <a:r>
              <a:rPr lang="en-US" sz="4400" kern="1200" dirty="0" err="1">
                <a:solidFill>
                  <a:schemeClr val="tx1"/>
                </a:solidFill>
                <a:latin typeface="+mj-lt"/>
                <a:ea typeface="+mj-ea"/>
                <a:cs typeface="+mj-cs"/>
              </a:rPr>
              <a:t>Realmente</a:t>
            </a:r>
            <a:r>
              <a:rPr lang="en-US" sz="4400" kern="1200" dirty="0">
                <a:solidFill>
                  <a:schemeClr val="tx1"/>
                </a:solidFill>
                <a:latin typeface="+mj-lt"/>
                <a:ea typeface="+mj-ea"/>
                <a:cs typeface="+mj-cs"/>
              </a:rPr>
              <a:t>, </a:t>
            </a:r>
            <a:br>
              <a:rPr lang="en-US" sz="4400" kern="1200" dirty="0">
                <a:solidFill>
                  <a:schemeClr val="tx1"/>
                </a:solidFill>
                <a:latin typeface="+mj-lt"/>
                <a:ea typeface="+mj-ea"/>
                <a:cs typeface="+mj-cs"/>
              </a:rPr>
            </a:br>
            <a:r>
              <a:rPr lang="en-US" sz="4400" kern="1200" dirty="0">
                <a:solidFill>
                  <a:schemeClr val="tx1"/>
                </a:solidFill>
                <a:latin typeface="+mj-lt"/>
                <a:ea typeface="+mj-ea"/>
                <a:cs typeface="+mj-cs"/>
              </a:rPr>
              <a:t>¿</a:t>
            </a:r>
            <a:r>
              <a:rPr lang="en-US" sz="4400" kern="1200" dirty="0" err="1">
                <a:solidFill>
                  <a:schemeClr val="tx1"/>
                </a:solidFill>
                <a:latin typeface="+mj-lt"/>
                <a:ea typeface="+mj-ea"/>
                <a:cs typeface="+mj-cs"/>
              </a:rPr>
              <a:t>qué</a:t>
            </a:r>
            <a:r>
              <a:rPr lang="en-US" sz="4400" kern="1200" dirty="0">
                <a:solidFill>
                  <a:schemeClr val="tx1"/>
                </a:solidFill>
                <a:latin typeface="+mj-lt"/>
                <a:ea typeface="+mj-ea"/>
                <a:cs typeface="+mj-cs"/>
              </a:rPr>
              <a:t> </a:t>
            </a:r>
            <a:r>
              <a:rPr lang="en-US" sz="4400" kern="1200" dirty="0" err="1">
                <a:solidFill>
                  <a:schemeClr val="tx1"/>
                </a:solidFill>
                <a:latin typeface="+mj-lt"/>
                <a:ea typeface="+mj-ea"/>
                <a:cs typeface="+mj-cs"/>
              </a:rPr>
              <a:t>implica</a:t>
            </a:r>
            <a:r>
              <a:rPr lang="en-US" sz="4400" kern="1200" dirty="0">
                <a:solidFill>
                  <a:schemeClr val="tx1"/>
                </a:solidFill>
                <a:latin typeface="+mj-lt"/>
                <a:ea typeface="+mj-ea"/>
                <a:cs typeface="+mj-cs"/>
              </a:rPr>
              <a:t> </a:t>
            </a:r>
            <a:r>
              <a:rPr lang="en-US" sz="4400" kern="1200" dirty="0" err="1">
                <a:solidFill>
                  <a:schemeClr val="tx1"/>
                </a:solidFill>
                <a:latin typeface="+mj-lt"/>
                <a:ea typeface="+mj-ea"/>
                <a:cs typeface="+mj-cs"/>
              </a:rPr>
              <a:t>interactuar</a:t>
            </a:r>
            <a:r>
              <a:rPr lang="en-US" sz="4400" kern="1200" dirty="0">
                <a:solidFill>
                  <a:schemeClr val="tx1"/>
                </a:solidFill>
                <a:latin typeface="+mj-lt"/>
                <a:ea typeface="+mj-ea"/>
                <a:cs typeface="+mj-cs"/>
              </a:rPr>
              <a:t> con </a:t>
            </a:r>
            <a:r>
              <a:rPr lang="en-US" sz="4400" kern="1200" dirty="0" err="1">
                <a:solidFill>
                  <a:schemeClr val="tx1"/>
                </a:solidFill>
                <a:latin typeface="+mj-lt"/>
                <a:ea typeface="+mj-ea"/>
                <a:cs typeface="+mj-cs"/>
              </a:rPr>
              <a:t>una</a:t>
            </a:r>
            <a:r>
              <a:rPr lang="en-US" sz="4400" kern="1200" dirty="0">
                <a:solidFill>
                  <a:schemeClr val="tx1"/>
                </a:solidFill>
                <a:latin typeface="+mj-lt"/>
                <a:ea typeface="+mj-ea"/>
                <a:cs typeface="+mj-cs"/>
              </a:rPr>
              <a:t> </a:t>
            </a:r>
            <a:r>
              <a:rPr lang="en-US" sz="4400" kern="1200" dirty="0" err="1">
                <a:solidFill>
                  <a:schemeClr val="tx1"/>
                </a:solidFill>
                <a:latin typeface="+mj-lt"/>
                <a:ea typeface="+mj-ea"/>
                <a:cs typeface="+mj-cs"/>
              </a:rPr>
              <a:t>interfaz</a:t>
            </a:r>
            <a:r>
              <a:rPr lang="en-US" sz="4400" kern="1200" dirty="0">
                <a:solidFill>
                  <a:schemeClr val="tx1"/>
                </a:solidFill>
                <a:latin typeface="+mj-lt"/>
                <a:ea typeface="+mj-ea"/>
                <a:cs typeface="+mj-cs"/>
              </a:rPr>
              <a:t>?</a:t>
            </a:r>
          </a:p>
        </p:txBody>
      </p:sp>
      <p:sp>
        <p:nvSpPr>
          <p:cNvPr id="25" name="Rectangle 24">
            <a:extLst>
              <a:ext uri="{FF2B5EF4-FFF2-40B4-BE49-F238E27FC236}">
                <a16:creationId xmlns:a16="http://schemas.microsoft.com/office/drawing/2014/main" id="{FE05BC49-0F00-4C85-9AF5-A0CC5B39C8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9795098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72E6F6A8-82E0-97CD-1C0C-840C14661E54}"/>
              </a:ext>
            </a:extLst>
          </p:cNvPr>
          <p:cNvSpPr txBox="1"/>
          <p:nvPr/>
        </p:nvSpPr>
        <p:spPr>
          <a:xfrm>
            <a:off x="394568" y="370784"/>
            <a:ext cx="11306201" cy="6340912"/>
          </a:xfrm>
          <a:prstGeom prst="rect">
            <a:avLst/>
          </a:prstGeom>
        </p:spPr>
        <p:txBody>
          <a:bodyPr vert="horz" wrap="square" lIns="0" tIns="0" rIns="0" bIns="0" rtlCol="0" anchor="t">
            <a:normAutofit/>
          </a:bodyPr>
          <a:lstStyle/>
          <a:p>
            <a:pPr>
              <a:lnSpc>
                <a:spcPct val="110000"/>
              </a:lnSpc>
              <a:spcBef>
                <a:spcPct val="20000"/>
              </a:spcBef>
              <a:spcAft>
                <a:spcPts val="800"/>
              </a:spcAft>
              <a:buClr>
                <a:schemeClr val="accent2"/>
              </a:buClr>
            </a:pPr>
            <a:r>
              <a:rPr kumimoji="1" lang="es-ES" sz="2000" dirty="0">
                <a:latin typeface="Helvetica" panose="020B0604020202020204" pitchFamily="34" charset="0"/>
                <a:cs typeface="Helvetica" panose="020B0604020202020204" pitchFamily="34" charset="0"/>
              </a:rPr>
              <a:t>Aclaraciones varias:</a:t>
            </a:r>
          </a:p>
          <a:p>
            <a:pPr marL="457200" indent="-457200">
              <a:lnSpc>
                <a:spcPct val="110000"/>
              </a:lnSpc>
              <a:spcBef>
                <a:spcPct val="20000"/>
              </a:spcBef>
              <a:spcAft>
                <a:spcPts val="800"/>
              </a:spcAft>
              <a:buClr>
                <a:schemeClr val="accent2"/>
              </a:buClr>
              <a:buFont typeface="+mj-lt"/>
              <a:buAutoNum type="arabicPeriod"/>
            </a:pPr>
            <a:endParaRPr kumimoji="1" lang="es-ES_tradnl" sz="300" dirty="0">
              <a:latin typeface="Helvetica" panose="020B0604020202020204" pitchFamily="34" charset="0"/>
              <a:cs typeface="Helvetica" panose="020B0604020202020204" pitchFamily="34" charset="0"/>
            </a:endParaRPr>
          </a:p>
          <a:p>
            <a:pPr>
              <a:lnSpc>
                <a:spcPct val="110000"/>
              </a:lnSpc>
              <a:spcBef>
                <a:spcPct val="20000"/>
              </a:spcBef>
              <a:spcAft>
                <a:spcPts val="800"/>
              </a:spcAft>
              <a:buClr>
                <a:schemeClr val="accent2"/>
              </a:buClr>
            </a:pPr>
            <a:r>
              <a:rPr kumimoji="1" lang="es-ES_tradnl" sz="2000" dirty="0">
                <a:latin typeface="Helvetica" panose="020B0604020202020204" pitchFamily="34" charset="0"/>
                <a:cs typeface="Helvetica" panose="020B0604020202020204" pitchFamily="34" charset="0"/>
              </a:rPr>
              <a:t>Pero también comparten trono con otros muchos… que se lo digan a Nintendo…</a:t>
            </a:r>
            <a:endParaRPr kumimoji="1" lang="es-ES_tradnl" sz="2000" dirty="0">
              <a:solidFill>
                <a:schemeClr val="tx1"/>
              </a:solidFill>
              <a:latin typeface="Helvetica" panose="020B0604020202020204" pitchFamily="34" charset="0"/>
              <a:cs typeface="Helvetica" panose="020B0604020202020204" pitchFamily="34" charset="0"/>
            </a:endParaRPr>
          </a:p>
          <a:p>
            <a:pPr>
              <a:lnSpc>
                <a:spcPct val="110000"/>
              </a:lnSpc>
              <a:spcBef>
                <a:spcPct val="20000"/>
              </a:spcBef>
              <a:spcAft>
                <a:spcPts val="800"/>
              </a:spcAft>
              <a:buClr>
                <a:schemeClr val="accent2"/>
              </a:buClr>
            </a:pPr>
            <a:endParaRPr kumimoji="1" lang="es-ES_tradnl" sz="2400" dirty="0">
              <a:solidFill>
                <a:schemeClr val="tx1"/>
              </a:solidFill>
              <a:latin typeface="Verdana" charset="0"/>
            </a:endParaRPr>
          </a:p>
          <a:p>
            <a:pPr>
              <a:lnSpc>
                <a:spcPct val="110000"/>
              </a:lnSpc>
              <a:spcBef>
                <a:spcPct val="20000"/>
              </a:spcBef>
              <a:spcAft>
                <a:spcPts val="800"/>
              </a:spcAft>
              <a:buClr>
                <a:schemeClr val="accent2"/>
              </a:buClr>
            </a:pPr>
            <a:endParaRPr kumimoji="1" lang="es-ES_tradnl" sz="2400" dirty="0">
              <a:latin typeface="Helvetica" panose="020B0604020202020204" pitchFamily="34" charset="0"/>
              <a:cs typeface="Helvetica" panose="020B0604020202020204" pitchFamily="34" charset="0"/>
            </a:endParaRPr>
          </a:p>
          <a:p>
            <a:pPr indent="-228600">
              <a:lnSpc>
                <a:spcPct val="110000"/>
              </a:lnSpc>
              <a:spcBef>
                <a:spcPct val="20000"/>
              </a:spcBef>
              <a:spcAft>
                <a:spcPts val="800"/>
              </a:spcAft>
              <a:buClr>
                <a:schemeClr val="accent2"/>
              </a:buClr>
              <a:buFont typeface="Arial" panose="020B0604020202020204" pitchFamily="34" charset="0"/>
              <a:buChar char="•"/>
            </a:pPr>
            <a:endParaRPr kumimoji="1" lang="es-ES_tradnl" sz="1800" dirty="0">
              <a:solidFill>
                <a:schemeClr val="tx1"/>
              </a:solidFill>
              <a:latin typeface="Verdana" charset="0"/>
            </a:endParaRPr>
          </a:p>
          <a:p>
            <a:pPr indent="-228600">
              <a:lnSpc>
                <a:spcPct val="110000"/>
              </a:lnSpc>
              <a:spcBef>
                <a:spcPct val="20000"/>
              </a:spcBef>
              <a:spcAft>
                <a:spcPts val="800"/>
              </a:spcAft>
              <a:buClr>
                <a:schemeClr val="accent2"/>
              </a:buClr>
              <a:buFont typeface="Arial" panose="020B0604020202020204" pitchFamily="34" charset="0"/>
              <a:buChar char="•"/>
            </a:pPr>
            <a:endParaRPr kumimoji="1" lang="es-ES" sz="1600" dirty="0">
              <a:solidFill>
                <a:schemeClr val="tx1">
                  <a:alpha val="60000"/>
                </a:schemeClr>
              </a:solidFill>
              <a:latin typeface="Helvetica" panose="020B0604020202020204" pitchFamily="34" charset="0"/>
              <a:cs typeface="Helvetica" panose="020B0604020202020204" pitchFamily="34" charset="0"/>
            </a:endParaRPr>
          </a:p>
          <a:p>
            <a:pPr indent="-228600">
              <a:lnSpc>
                <a:spcPct val="110000"/>
              </a:lnSpc>
              <a:spcBef>
                <a:spcPct val="20000"/>
              </a:spcBef>
              <a:spcAft>
                <a:spcPts val="800"/>
              </a:spcAft>
              <a:buClr>
                <a:schemeClr val="accent2"/>
              </a:buClr>
              <a:buFont typeface="Arial" panose="020B0604020202020204" pitchFamily="34" charset="0"/>
              <a:buChar char="•"/>
            </a:pPr>
            <a:endParaRPr kumimoji="1" lang="es-ES" sz="1600" dirty="0">
              <a:solidFill>
                <a:schemeClr val="tx1">
                  <a:alpha val="60000"/>
                </a:schemeClr>
              </a:solidFill>
              <a:latin typeface="Helvetica" panose="020B0604020202020204" pitchFamily="34" charset="0"/>
              <a:cs typeface="Helvetica" panose="020B0604020202020204" pitchFamily="34" charset="0"/>
            </a:endParaRPr>
          </a:p>
        </p:txBody>
      </p:sp>
      <p:grpSp>
        <p:nvGrpSpPr>
          <p:cNvPr id="8" name="Grupo 7">
            <a:extLst>
              <a:ext uri="{FF2B5EF4-FFF2-40B4-BE49-F238E27FC236}">
                <a16:creationId xmlns:a16="http://schemas.microsoft.com/office/drawing/2014/main" id="{8111A0EC-BE2D-8B74-3C0D-751F3186B19A}"/>
              </a:ext>
            </a:extLst>
          </p:cNvPr>
          <p:cNvGrpSpPr/>
          <p:nvPr/>
        </p:nvGrpSpPr>
        <p:grpSpPr>
          <a:xfrm>
            <a:off x="265475" y="1944209"/>
            <a:ext cx="7644529" cy="3968319"/>
            <a:chOff x="304800" y="1828800"/>
            <a:chExt cx="9309100" cy="4749800"/>
          </a:xfrm>
        </p:grpSpPr>
        <p:pic>
          <p:nvPicPr>
            <p:cNvPr id="3" name="Imagen 2">
              <a:extLst>
                <a:ext uri="{FF2B5EF4-FFF2-40B4-BE49-F238E27FC236}">
                  <a16:creationId xmlns:a16="http://schemas.microsoft.com/office/drawing/2014/main" id="{720603EA-E45B-99FE-D231-7AEB4902F9BC}"/>
                </a:ext>
              </a:extLst>
            </p:cNvPr>
            <p:cNvPicPr>
              <a:picLocks noChangeAspect="1"/>
            </p:cNvPicPr>
            <p:nvPr/>
          </p:nvPicPr>
          <p:blipFill>
            <a:blip r:embed="rId2"/>
            <a:stretch>
              <a:fillRect/>
            </a:stretch>
          </p:blipFill>
          <p:spPr>
            <a:xfrm>
              <a:off x="304800" y="3581400"/>
              <a:ext cx="3009900" cy="2705100"/>
            </a:xfrm>
            <a:prstGeom prst="rect">
              <a:avLst/>
            </a:prstGeom>
          </p:spPr>
        </p:pic>
        <p:pic>
          <p:nvPicPr>
            <p:cNvPr id="4" name="Imagen 3">
              <a:extLst>
                <a:ext uri="{FF2B5EF4-FFF2-40B4-BE49-F238E27FC236}">
                  <a16:creationId xmlns:a16="http://schemas.microsoft.com/office/drawing/2014/main" id="{E8015618-4D30-4FD6-28DF-4C7D059BC3BC}"/>
                </a:ext>
              </a:extLst>
            </p:cNvPr>
            <p:cNvPicPr>
              <a:picLocks noChangeAspect="1"/>
            </p:cNvPicPr>
            <p:nvPr/>
          </p:nvPicPr>
          <p:blipFill>
            <a:blip r:embed="rId3"/>
            <a:stretch>
              <a:fillRect/>
            </a:stretch>
          </p:blipFill>
          <p:spPr>
            <a:xfrm>
              <a:off x="1905000" y="1828800"/>
              <a:ext cx="3289300" cy="2463800"/>
            </a:xfrm>
            <a:prstGeom prst="rect">
              <a:avLst/>
            </a:prstGeom>
          </p:spPr>
        </p:pic>
        <p:pic>
          <p:nvPicPr>
            <p:cNvPr id="5" name="Imagen 4">
              <a:extLst>
                <a:ext uri="{FF2B5EF4-FFF2-40B4-BE49-F238E27FC236}">
                  <a16:creationId xmlns:a16="http://schemas.microsoft.com/office/drawing/2014/main" id="{89B00545-1A97-C954-5894-F342ECCBBB6D}"/>
                </a:ext>
              </a:extLst>
            </p:cNvPr>
            <p:cNvPicPr>
              <a:picLocks noChangeAspect="1"/>
            </p:cNvPicPr>
            <p:nvPr/>
          </p:nvPicPr>
          <p:blipFill>
            <a:blip r:embed="rId4"/>
            <a:stretch>
              <a:fillRect/>
            </a:stretch>
          </p:blipFill>
          <p:spPr>
            <a:xfrm>
              <a:off x="5334000" y="1905000"/>
              <a:ext cx="3768903" cy="2362200"/>
            </a:xfrm>
            <a:prstGeom prst="rect">
              <a:avLst/>
            </a:prstGeom>
          </p:spPr>
        </p:pic>
        <p:pic>
          <p:nvPicPr>
            <p:cNvPr id="6" name="Imagen 5">
              <a:extLst>
                <a:ext uri="{FF2B5EF4-FFF2-40B4-BE49-F238E27FC236}">
                  <a16:creationId xmlns:a16="http://schemas.microsoft.com/office/drawing/2014/main" id="{AB4AC2EC-D63E-8BB3-D0ED-01B7C6605C0A}"/>
                </a:ext>
              </a:extLst>
            </p:cNvPr>
            <p:cNvPicPr>
              <a:picLocks noChangeAspect="1"/>
            </p:cNvPicPr>
            <p:nvPr/>
          </p:nvPicPr>
          <p:blipFill>
            <a:blip r:embed="rId5"/>
            <a:stretch>
              <a:fillRect/>
            </a:stretch>
          </p:blipFill>
          <p:spPr>
            <a:xfrm>
              <a:off x="6324600" y="4114800"/>
              <a:ext cx="3289300" cy="2463800"/>
            </a:xfrm>
            <a:prstGeom prst="rect">
              <a:avLst/>
            </a:prstGeom>
          </p:spPr>
        </p:pic>
      </p:grpSp>
      <p:pic>
        <p:nvPicPr>
          <p:cNvPr id="9" name="Imagen 8" descr="Pantalla de video juego&#10;&#10;Descripción generada automáticamente con confianza media">
            <a:extLst>
              <a:ext uri="{FF2B5EF4-FFF2-40B4-BE49-F238E27FC236}">
                <a16:creationId xmlns:a16="http://schemas.microsoft.com/office/drawing/2014/main" id="{93754D48-C609-DDF3-622D-2CF9DC6989D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88785" y="2873931"/>
            <a:ext cx="3937740" cy="2214979"/>
          </a:xfrm>
          <a:prstGeom prst="rect">
            <a:avLst/>
          </a:prstGeom>
        </p:spPr>
      </p:pic>
    </p:spTree>
    <p:extLst>
      <p:ext uri="{BB962C8B-B14F-4D97-AF65-F5344CB8AC3E}">
        <p14:creationId xmlns:p14="http://schemas.microsoft.com/office/powerpoint/2010/main" val="57894286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72E6F6A8-82E0-97CD-1C0C-840C14661E54}"/>
              </a:ext>
            </a:extLst>
          </p:cNvPr>
          <p:cNvSpPr txBox="1"/>
          <p:nvPr/>
        </p:nvSpPr>
        <p:spPr>
          <a:xfrm>
            <a:off x="394568" y="258544"/>
            <a:ext cx="11306201" cy="6340912"/>
          </a:xfrm>
          <a:prstGeom prst="rect">
            <a:avLst/>
          </a:prstGeom>
        </p:spPr>
        <p:txBody>
          <a:bodyPr vert="horz" wrap="square" lIns="0" tIns="0" rIns="0" bIns="0" rtlCol="0" anchor="t">
            <a:normAutofit/>
          </a:bodyPr>
          <a:lstStyle/>
          <a:p>
            <a:pPr>
              <a:lnSpc>
                <a:spcPct val="110000"/>
              </a:lnSpc>
              <a:spcBef>
                <a:spcPct val="20000"/>
              </a:spcBef>
              <a:spcAft>
                <a:spcPts val="800"/>
              </a:spcAft>
              <a:buClr>
                <a:schemeClr val="accent2"/>
              </a:buClr>
            </a:pPr>
            <a:r>
              <a:rPr kumimoji="1" lang="es-ES" sz="2000" dirty="0">
                <a:latin typeface="Helvetica" panose="020B0604020202020204" pitchFamily="34" charset="0"/>
                <a:cs typeface="Helvetica" panose="020B0604020202020204" pitchFamily="34" charset="0"/>
              </a:rPr>
              <a:t>Aclaraciones varias:</a:t>
            </a:r>
          </a:p>
          <a:p>
            <a:pPr marL="457200" indent="-457200">
              <a:lnSpc>
                <a:spcPct val="110000"/>
              </a:lnSpc>
              <a:spcBef>
                <a:spcPct val="20000"/>
              </a:spcBef>
              <a:spcAft>
                <a:spcPts val="800"/>
              </a:spcAft>
              <a:buClr>
                <a:schemeClr val="accent2"/>
              </a:buClr>
              <a:buFont typeface="+mj-lt"/>
              <a:buAutoNum type="arabicPeriod"/>
            </a:pPr>
            <a:endParaRPr kumimoji="1" lang="es-ES_tradnl" sz="100" dirty="0">
              <a:latin typeface="Helvetica" panose="020B0604020202020204" pitchFamily="34" charset="0"/>
              <a:cs typeface="Helvetica" panose="020B0604020202020204" pitchFamily="34" charset="0"/>
            </a:endParaRPr>
          </a:p>
          <a:p>
            <a:pPr>
              <a:lnSpc>
                <a:spcPct val="110000"/>
              </a:lnSpc>
              <a:spcBef>
                <a:spcPct val="20000"/>
              </a:spcBef>
              <a:spcAft>
                <a:spcPts val="800"/>
              </a:spcAft>
              <a:buClr>
                <a:schemeClr val="accent2"/>
              </a:buClr>
            </a:pPr>
            <a:r>
              <a:rPr kumimoji="1" lang="es-ES_tradnl" sz="2000" dirty="0">
                <a:latin typeface="Helvetica" panose="020B0604020202020204" pitchFamily="34" charset="0"/>
                <a:cs typeface="Helvetica" panose="020B0604020202020204" pitchFamily="34" charset="0"/>
              </a:rPr>
              <a:t>El peligro de la consistencia extendida en el tiempo (</a:t>
            </a:r>
            <a:r>
              <a:rPr kumimoji="1" lang="es-ES_tradnl" sz="2000" b="1" dirty="0">
                <a:latin typeface="Helvetica" panose="020B0604020202020204" pitchFamily="34" charset="0"/>
                <a:cs typeface="Helvetica" panose="020B0604020202020204" pitchFamily="34" charset="0"/>
              </a:rPr>
              <a:t>estrategia continuista</a:t>
            </a:r>
            <a:r>
              <a:rPr kumimoji="1" lang="es-ES_tradnl" sz="2000" dirty="0">
                <a:latin typeface="Helvetica" panose="020B0604020202020204" pitchFamily="34" charset="0"/>
                <a:cs typeface="Helvetica" panose="020B0604020202020204" pitchFamily="34" charset="0"/>
              </a:rPr>
              <a:t>) es que puede producir aburrimiento (¿Hola </a:t>
            </a:r>
            <a:r>
              <a:rPr kumimoji="1" lang="es-ES_tradnl" sz="2000" dirty="0" err="1">
                <a:latin typeface="Helvetica" panose="020B0604020202020204" pitchFamily="34" charset="0"/>
                <a:cs typeface="Helvetica" panose="020B0604020202020204" pitchFamily="34" charset="0"/>
              </a:rPr>
              <a:t>Iphone</a:t>
            </a:r>
            <a:r>
              <a:rPr kumimoji="1" lang="es-ES_tradnl" sz="2000" dirty="0">
                <a:latin typeface="Helvetica" panose="020B0604020202020204" pitchFamily="34" charset="0"/>
                <a:cs typeface="Helvetica" panose="020B0604020202020204" pitchFamily="34" charset="0"/>
              </a:rPr>
              <a:t>?) Para ello, los diseñadores cambian ciertas cosas del aspecto visual cada cierto tiempo para aparentar que innovan o que mantienen viva la interfaz e intentan provocar que las versiones anteriores se vean muy desfasadas (¿Hola Android?).</a:t>
            </a:r>
            <a:endParaRPr kumimoji="1" lang="es-ES_tradnl" sz="2000" dirty="0">
              <a:solidFill>
                <a:schemeClr val="tx1"/>
              </a:solidFill>
              <a:latin typeface="Helvetica" panose="020B0604020202020204" pitchFamily="34" charset="0"/>
              <a:cs typeface="Helvetica" panose="020B0604020202020204" pitchFamily="34" charset="0"/>
            </a:endParaRPr>
          </a:p>
          <a:p>
            <a:pPr>
              <a:lnSpc>
                <a:spcPct val="110000"/>
              </a:lnSpc>
              <a:spcBef>
                <a:spcPct val="20000"/>
              </a:spcBef>
              <a:spcAft>
                <a:spcPts val="800"/>
              </a:spcAft>
              <a:buClr>
                <a:schemeClr val="accent2"/>
              </a:buClr>
            </a:pPr>
            <a:endParaRPr kumimoji="1" lang="es-ES_tradnl" sz="2400" dirty="0">
              <a:solidFill>
                <a:schemeClr val="tx1"/>
              </a:solidFill>
              <a:latin typeface="Verdana" charset="0"/>
            </a:endParaRPr>
          </a:p>
          <a:p>
            <a:pPr>
              <a:lnSpc>
                <a:spcPct val="110000"/>
              </a:lnSpc>
              <a:spcBef>
                <a:spcPct val="20000"/>
              </a:spcBef>
              <a:spcAft>
                <a:spcPts val="800"/>
              </a:spcAft>
              <a:buClr>
                <a:schemeClr val="accent2"/>
              </a:buClr>
            </a:pPr>
            <a:endParaRPr kumimoji="1" lang="es-ES_tradnl" sz="2400" dirty="0">
              <a:latin typeface="Helvetica" panose="020B0604020202020204" pitchFamily="34" charset="0"/>
              <a:cs typeface="Helvetica" panose="020B0604020202020204" pitchFamily="34" charset="0"/>
            </a:endParaRPr>
          </a:p>
          <a:p>
            <a:pPr indent="-228600">
              <a:lnSpc>
                <a:spcPct val="110000"/>
              </a:lnSpc>
              <a:spcBef>
                <a:spcPct val="20000"/>
              </a:spcBef>
              <a:spcAft>
                <a:spcPts val="800"/>
              </a:spcAft>
              <a:buClr>
                <a:schemeClr val="accent2"/>
              </a:buClr>
              <a:buFont typeface="Arial" panose="020B0604020202020204" pitchFamily="34" charset="0"/>
              <a:buChar char="•"/>
            </a:pPr>
            <a:endParaRPr kumimoji="1" lang="es-ES_tradnl" sz="1800" dirty="0">
              <a:solidFill>
                <a:schemeClr val="tx1"/>
              </a:solidFill>
              <a:latin typeface="Verdana" charset="0"/>
            </a:endParaRPr>
          </a:p>
          <a:p>
            <a:pPr indent="-228600">
              <a:lnSpc>
                <a:spcPct val="110000"/>
              </a:lnSpc>
              <a:spcBef>
                <a:spcPct val="20000"/>
              </a:spcBef>
              <a:spcAft>
                <a:spcPts val="800"/>
              </a:spcAft>
              <a:buClr>
                <a:schemeClr val="accent2"/>
              </a:buClr>
              <a:buFont typeface="Arial" panose="020B0604020202020204" pitchFamily="34" charset="0"/>
              <a:buChar char="•"/>
            </a:pPr>
            <a:endParaRPr kumimoji="1" lang="es-ES" sz="1600" dirty="0">
              <a:solidFill>
                <a:schemeClr val="tx1">
                  <a:alpha val="60000"/>
                </a:schemeClr>
              </a:solidFill>
              <a:latin typeface="Helvetica" panose="020B0604020202020204" pitchFamily="34" charset="0"/>
              <a:cs typeface="Helvetica" panose="020B0604020202020204" pitchFamily="34" charset="0"/>
            </a:endParaRPr>
          </a:p>
          <a:p>
            <a:pPr indent="-228600">
              <a:lnSpc>
                <a:spcPct val="110000"/>
              </a:lnSpc>
              <a:spcBef>
                <a:spcPct val="20000"/>
              </a:spcBef>
              <a:spcAft>
                <a:spcPts val="800"/>
              </a:spcAft>
              <a:buClr>
                <a:schemeClr val="accent2"/>
              </a:buClr>
              <a:buFont typeface="Arial" panose="020B0604020202020204" pitchFamily="34" charset="0"/>
              <a:buChar char="•"/>
            </a:pPr>
            <a:endParaRPr kumimoji="1" lang="es-ES" sz="1600" dirty="0">
              <a:solidFill>
                <a:schemeClr val="tx1">
                  <a:alpha val="60000"/>
                </a:schemeClr>
              </a:solidFill>
              <a:latin typeface="Helvetica" panose="020B0604020202020204" pitchFamily="34" charset="0"/>
              <a:cs typeface="Helvetica" panose="020B0604020202020204" pitchFamily="34" charset="0"/>
            </a:endParaRPr>
          </a:p>
        </p:txBody>
      </p:sp>
      <p:pic>
        <p:nvPicPr>
          <p:cNvPr id="7" name="Imagen 6" descr="Interfaz de usuario gráfica, Aplicación, Teams&#10;&#10;Descripción generada automáticamente">
            <a:extLst>
              <a:ext uri="{FF2B5EF4-FFF2-40B4-BE49-F238E27FC236}">
                <a16:creationId xmlns:a16="http://schemas.microsoft.com/office/drawing/2014/main" id="{E41CBB84-84C3-0F0A-D4F7-93ECBEFA17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4568" y="2357471"/>
            <a:ext cx="5889453" cy="3312817"/>
          </a:xfrm>
          <a:prstGeom prst="rect">
            <a:avLst/>
          </a:prstGeom>
        </p:spPr>
      </p:pic>
      <p:sp>
        <p:nvSpPr>
          <p:cNvPr id="8" name="CuadroTexto 7">
            <a:extLst>
              <a:ext uri="{FF2B5EF4-FFF2-40B4-BE49-F238E27FC236}">
                <a16:creationId xmlns:a16="http://schemas.microsoft.com/office/drawing/2014/main" id="{74023D40-96AF-C30D-0A7F-D88C7B774EB1}"/>
              </a:ext>
            </a:extLst>
          </p:cNvPr>
          <p:cNvSpPr txBox="1"/>
          <p:nvPr/>
        </p:nvSpPr>
        <p:spPr>
          <a:xfrm>
            <a:off x="1335641" y="6117884"/>
            <a:ext cx="4134465" cy="369332"/>
          </a:xfrm>
          <a:prstGeom prst="rect">
            <a:avLst/>
          </a:prstGeom>
          <a:noFill/>
        </p:spPr>
        <p:txBody>
          <a:bodyPr wrap="none" rtlCol="0">
            <a:spAutoFit/>
          </a:bodyPr>
          <a:lstStyle/>
          <a:p>
            <a:r>
              <a:rPr lang="es-ES" dirty="0">
                <a:latin typeface="Helvetica" panose="020B0604020202020204" pitchFamily="34" charset="0"/>
                <a:cs typeface="Helvetica" panose="020B0604020202020204" pitchFamily="34" charset="0"/>
              </a:rPr>
              <a:t>Material </a:t>
            </a:r>
            <a:r>
              <a:rPr lang="es-ES" dirty="0" err="1">
                <a:latin typeface="Helvetica" panose="020B0604020202020204" pitchFamily="34" charset="0"/>
                <a:cs typeface="Helvetica" panose="020B0604020202020204" pitchFamily="34" charset="0"/>
              </a:rPr>
              <a:t>Design</a:t>
            </a:r>
            <a:r>
              <a:rPr lang="es-ES" dirty="0">
                <a:latin typeface="Helvetica" panose="020B0604020202020204" pitchFamily="34" charset="0"/>
                <a:cs typeface="Helvetica" panose="020B0604020202020204" pitchFamily="34" charset="0"/>
              </a:rPr>
              <a:t> 2 vs Material </a:t>
            </a:r>
            <a:r>
              <a:rPr lang="es-ES" dirty="0" err="1">
                <a:latin typeface="Helvetica" panose="020B0604020202020204" pitchFamily="34" charset="0"/>
                <a:cs typeface="Helvetica" panose="020B0604020202020204" pitchFamily="34" charset="0"/>
              </a:rPr>
              <a:t>Design</a:t>
            </a:r>
            <a:r>
              <a:rPr lang="es-ES" dirty="0">
                <a:latin typeface="Helvetica" panose="020B0604020202020204" pitchFamily="34" charset="0"/>
                <a:cs typeface="Helvetica" panose="020B0604020202020204" pitchFamily="34" charset="0"/>
              </a:rPr>
              <a:t> 3</a:t>
            </a:r>
          </a:p>
        </p:txBody>
      </p:sp>
      <p:pic>
        <p:nvPicPr>
          <p:cNvPr id="9" name="Imagen 8" descr="Interfaz de usuario gráfica, Aplicación&#10;&#10;Descripción generada automáticamente">
            <a:extLst>
              <a:ext uri="{FF2B5EF4-FFF2-40B4-BE49-F238E27FC236}">
                <a16:creationId xmlns:a16="http://schemas.microsoft.com/office/drawing/2014/main" id="{ED989026-62D4-4D8E-FCFF-E5C3119414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81758" y="2506083"/>
            <a:ext cx="5756228" cy="4317171"/>
          </a:xfrm>
          <a:prstGeom prst="rect">
            <a:avLst/>
          </a:prstGeom>
        </p:spPr>
      </p:pic>
    </p:spTree>
    <p:extLst>
      <p:ext uri="{BB962C8B-B14F-4D97-AF65-F5344CB8AC3E}">
        <p14:creationId xmlns:p14="http://schemas.microsoft.com/office/powerpoint/2010/main" val="304964205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72E6F6A8-82E0-97CD-1C0C-840C14661E54}"/>
              </a:ext>
            </a:extLst>
          </p:cNvPr>
          <p:cNvSpPr txBox="1"/>
          <p:nvPr/>
        </p:nvSpPr>
        <p:spPr>
          <a:xfrm>
            <a:off x="394568" y="370784"/>
            <a:ext cx="11306201" cy="6340912"/>
          </a:xfrm>
          <a:prstGeom prst="rect">
            <a:avLst/>
          </a:prstGeom>
        </p:spPr>
        <p:txBody>
          <a:bodyPr vert="horz" wrap="square" lIns="0" tIns="0" rIns="0" bIns="0" rtlCol="0" anchor="t">
            <a:normAutofit/>
          </a:bodyPr>
          <a:lstStyle/>
          <a:p>
            <a:pPr>
              <a:lnSpc>
                <a:spcPct val="110000"/>
              </a:lnSpc>
              <a:spcBef>
                <a:spcPct val="20000"/>
              </a:spcBef>
              <a:spcAft>
                <a:spcPts val="800"/>
              </a:spcAft>
              <a:buClr>
                <a:schemeClr val="accent2"/>
              </a:buClr>
            </a:pPr>
            <a:r>
              <a:rPr kumimoji="1" lang="es-ES" sz="2000" dirty="0">
                <a:latin typeface="Helvetica" panose="020B0604020202020204" pitchFamily="34" charset="0"/>
                <a:cs typeface="Helvetica" panose="020B0604020202020204" pitchFamily="34" charset="0"/>
              </a:rPr>
              <a:t>Aclaraciones varias:</a:t>
            </a:r>
          </a:p>
          <a:p>
            <a:pPr marL="457200" indent="-457200">
              <a:lnSpc>
                <a:spcPct val="110000"/>
              </a:lnSpc>
              <a:spcBef>
                <a:spcPct val="20000"/>
              </a:spcBef>
              <a:spcAft>
                <a:spcPts val="800"/>
              </a:spcAft>
              <a:buClr>
                <a:schemeClr val="accent2"/>
              </a:buClr>
              <a:buFont typeface="+mj-lt"/>
              <a:buAutoNum type="arabicPeriod"/>
            </a:pPr>
            <a:endParaRPr kumimoji="1" lang="es-ES_tradnl" sz="100" dirty="0">
              <a:latin typeface="Helvetica" panose="020B0604020202020204" pitchFamily="34" charset="0"/>
              <a:cs typeface="Helvetica" panose="020B0604020202020204" pitchFamily="34" charset="0"/>
            </a:endParaRPr>
          </a:p>
          <a:p>
            <a:pPr>
              <a:lnSpc>
                <a:spcPct val="110000"/>
              </a:lnSpc>
              <a:spcBef>
                <a:spcPct val="20000"/>
              </a:spcBef>
              <a:spcAft>
                <a:spcPts val="800"/>
              </a:spcAft>
              <a:buClr>
                <a:schemeClr val="accent2"/>
              </a:buClr>
            </a:pPr>
            <a:r>
              <a:rPr kumimoji="1" lang="es-ES_tradnl" sz="2000" dirty="0">
                <a:latin typeface="Helvetica" panose="020B0604020202020204" pitchFamily="34" charset="0"/>
                <a:cs typeface="Helvetica" panose="020B0604020202020204" pitchFamily="34" charset="0"/>
              </a:rPr>
              <a:t>Cuando la estrategia es continuista, aseguras que la usabilidad se mantenga porque, no sólo se cumple con el principio de la familiaridad, sino también con el del aprendizaje. Esto ocurre con la mayoría de las versiones del sistema operativo Windows. Por ello, Microsoft, al igual que hace Apple en su MacOS o en el IOS, introduce a pasos de bebé cada nueva característica.</a:t>
            </a:r>
            <a:endParaRPr kumimoji="1" lang="es-ES_tradnl" sz="2000" dirty="0">
              <a:solidFill>
                <a:schemeClr val="tx1"/>
              </a:solidFill>
              <a:latin typeface="Helvetica" panose="020B0604020202020204" pitchFamily="34" charset="0"/>
              <a:cs typeface="Helvetica" panose="020B0604020202020204" pitchFamily="34" charset="0"/>
            </a:endParaRPr>
          </a:p>
          <a:p>
            <a:pPr>
              <a:lnSpc>
                <a:spcPct val="110000"/>
              </a:lnSpc>
              <a:spcBef>
                <a:spcPct val="20000"/>
              </a:spcBef>
              <a:spcAft>
                <a:spcPts val="800"/>
              </a:spcAft>
              <a:buClr>
                <a:schemeClr val="accent2"/>
              </a:buClr>
            </a:pPr>
            <a:endParaRPr kumimoji="1" lang="es-ES_tradnl" sz="2400" dirty="0">
              <a:solidFill>
                <a:schemeClr val="tx1"/>
              </a:solidFill>
              <a:latin typeface="Verdana" charset="0"/>
            </a:endParaRPr>
          </a:p>
          <a:p>
            <a:pPr>
              <a:lnSpc>
                <a:spcPct val="110000"/>
              </a:lnSpc>
              <a:spcBef>
                <a:spcPct val="20000"/>
              </a:spcBef>
              <a:spcAft>
                <a:spcPts val="800"/>
              </a:spcAft>
              <a:buClr>
                <a:schemeClr val="accent2"/>
              </a:buClr>
            </a:pPr>
            <a:endParaRPr kumimoji="1" lang="es-ES_tradnl" sz="2400" dirty="0">
              <a:latin typeface="Helvetica" panose="020B0604020202020204" pitchFamily="34" charset="0"/>
              <a:cs typeface="Helvetica" panose="020B0604020202020204" pitchFamily="34" charset="0"/>
            </a:endParaRPr>
          </a:p>
          <a:p>
            <a:pPr indent="-228600">
              <a:lnSpc>
                <a:spcPct val="110000"/>
              </a:lnSpc>
              <a:spcBef>
                <a:spcPct val="20000"/>
              </a:spcBef>
              <a:spcAft>
                <a:spcPts val="800"/>
              </a:spcAft>
              <a:buClr>
                <a:schemeClr val="accent2"/>
              </a:buClr>
              <a:buFont typeface="Arial" panose="020B0604020202020204" pitchFamily="34" charset="0"/>
              <a:buChar char="•"/>
            </a:pPr>
            <a:endParaRPr kumimoji="1" lang="es-ES_tradnl" sz="1800" dirty="0">
              <a:solidFill>
                <a:schemeClr val="tx1"/>
              </a:solidFill>
              <a:latin typeface="Verdana" charset="0"/>
            </a:endParaRPr>
          </a:p>
          <a:p>
            <a:pPr indent="-228600">
              <a:lnSpc>
                <a:spcPct val="110000"/>
              </a:lnSpc>
              <a:spcBef>
                <a:spcPct val="20000"/>
              </a:spcBef>
              <a:spcAft>
                <a:spcPts val="800"/>
              </a:spcAft>
              <a:buClr>
                <a:schemeClr val="accent2"/>
              </a:buClr>
              <a:buFont typeface="Arial" panose="020B0604020202020204" pitchFamily="34" charset="0"/>
              <a:buChar char="•"/>
            </a:pPr>
            <a:endParaRPr kumimoji="1" lang="es-ES" sz="1600" dirty="0">
              <a:solidFill>
                <a:schemeClr val="tx1">
                  <a:alpha val="60000"/>
                </a:schemeClr>
              </a:solidFill>
              <a:latin typeface="Helvetica" panose="020B0604020202020204" pitchFamily="34" charset="0"/>
              <a:cs typeface="Helvetica" panose="020B0604020202020204" pitchFamily="34" charset="0"/>
            </a:endParaRPr>
          </a:p>
          <a:p>
            <a:pPr indent="-228600">
              <a:lnSpc>
                <a:spcPct val="110000"/>
              </a:lnSpc>
              <a:spcBef>
                <a:spcPct val="20000"/>
              </a:spcBef>
              <a:spcAft>
                <a:spcPts val="800"/>
              </a:spcAft>
              <a:buClr>
                <a:schemeClr val="accent2"/>
              </a:buClr>
              <a:buFont typeface="Arial" panose="020B0604020202020204" pitchFamily="34" charset="0"/>
              <a:buChar char="•"/>
            </a:pPr>
            <a:endParaRPr kumimoji="1" lang="es-ES" sz="1600" dirty="0">
              <a:solidFill>
                <a:schemeClr val="tx1">
                  <a:alpha val="60000"/>
                </a:schemeClr>
              </a:solidFill>
              <a:latin typeface="Helvetica" panose="020B0604020202020204" pitchFamily="34" charset="0"/>
              <a:cs typeface="Helvetica" panose="020B0604020202020204" pitchFamily="34" charset="0"/>
            </a:endParaRPr>
          </a:p>
        </p:txBody>
      </p:sp>
      <p:pic>
        <p:nvPicPr>
          <p:cNvPr id="15" name="Imagen 14" descr="Interfaz de usuario gráfica&#10;&#10;Descripción generada automáticamente">
            <a:extLst>
              <a:ext uri="{FF2B5EF4-FFF2-40B4-BE49-F238E27FC236}">
                <a16:creationId xmlns:a16="http://schemas.microsoft.com/office/drawing/2014/main" id="{2EEF4DFA-0DDA-BEB7-6334-E776637017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8067" y="2562772"/>
            <a:ext cx="7375865" cy="4148924"/>
          </a:xfrm>
          <a:prstGeom prst="rect">
            <a:avLst/>
          </a:prstGeom>
        </p:spPr>
      </p:pic>
    </p:spTree>
    <p:extLst>
      <p:ext uri="{BB962C8B-B14F-4D97-AF65-F5344CB8AC3E}">
        <p14:creationId xmlns:p14="http://schemas.microsoft.com/office/powerpoint/2010/main" val="68458247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72E6F6A8-82E0-97CD-1C0C-840C14661E54}"/>
              </a:ext>
            </a:extLst>
          </p:cNvPr>
          <p:cNvSpPr txBox="1"/>
          <p:nvPr/>
        </p:nvSpPr>
        <p:spPr>
          <a:xfrm>
            <a:off x="394568" y="370784"/>
            <a:ext cx="11306201" cy="6340912"/>
          </a:xfrm>
          <a:prstGeom prst="rect">
            <a:avLst/>
          </a:prstGeom>
        </p:spPr>
        <p:txBody>
          <a:bodyPr vert="horz" wrap="square" lIns="0" tIns="0" rIns="0" bIns="0" rtlCol="0" anchor="t">
            <a:normAutofit/>
          </a:bodyPr>
          <a:lstStyle/>
          <a:p>
            <a:pPr>
              <a:lnSpc>
                <a:spcPct val="110000"/>
              </a:lnSpc>
              <a:spcBef>
                <a:spcPct val="20000"/>
              </a:spcBef>
              <a:spcAft>
                <a:spcPts val="800"/>
              </a:spcAft>
              <a:buClr>
                <a:schemeClr val="accent2"/>
              </a:buClr>
            </a:pPr>
            <a:r>
              <a:rPr kumimoji="1" lang="es-ES" sz="2000" dirty="0">
                <a:latin typeface="Helvetica" panose="020B0604020202020204" pitchFamily="34" charset="0"/>
                <a:cs typeface="Helvetica" panose="020B0604020202020204" pitchFamily="34" charset="0"/>
              </a:rPr>
              <a:t>Aclaraciones varias:</a:t>
            </a:r>
          </a:p>
          <a:p>
            <a:pPr marL="457200" indent="-457200">
              <a:lnSpc>
                <a:spcPct val="110000"/>
              </a:lnSpc>
              <a:spcBef>
                <a:spcPct val="20000"/>
              </a:spcBef>
              <a:spcAft>
                <a:spcPts val="800"/>
              </a:spcAft>
              <a:buClr>
                <a:schemeClr val="accent2"/>
              </a:buClr>
              <a:buFont typeface="+mj-lt"/>
              <a:buAutoNum type="arabicPeriod"/>
            </a:pPr>
            <a:endParaRPr kumimoji="1" lang="es-ES_tradnl" sz="300" dirty="0">
              <a:latin typeface="Helvetica" panose="020B0604020202020204" pitchFamily="34" charset="0"/>
              <a:cs typeface="Helvetica" panose="020B0604020202020204" pitchFamily="34" charset="0"/>
            </a:endParaRPr>
          </a:p>
          <a:p>
            <a:pPr>
              <a:lnSpc>
                <a:spcPct val="110000"/>
              </a:lnSpc>
              <a:spcBef>
                <a:spcPct val="20000"/>
              </a:spcBef>
              <a:spcAft>
                <a:spcPts val="800"/>
              </a:spcAft>
              <a:buClr>
                <a:schemeClr val="accent2"/>
              </a:buClr>
            </a:pPr>
            <a:r>
              <a:rPr kumimoji="1" lang="es-ES_tradnl" sz="2000" dirty="0">
                <a:latin typeface="Helvetica" panose="020B0604020202020204" pitchFamily="34" charset="0"/>
                <a:cs typeface="Helvetica" panose="020B0604020202020204" pitchFamily="34" charset="0"/>
              </a:rPr>
              <a:t>Y a veces se atreve a cambiar cosas tan importantes como el “</a:t>
            </a:r>
            <a:r>
              <a:rPr kumimoji="1" lang="es-ES_tradnl" sz="2000" dirty="0" err="1">
                <a:latin typeface="Helvetica" panose="020B0604020202020204" pitchFamily="34" charset="0"/>
                <a:cs typeface="Helvetica" panose="020B0604020202020204" pitchFamily="34" charset="0"/>
              </a:rPr>
              <a:t>Copy&amp;Cut&amp;Paste</a:t>
            </a:r>
            <a:r>
              <a:rPr kumimoji="1" lang="es-ES_tradnl" sz="2000" dirty="0">
                <a:latin typeface="Helvetica" panose="020B0604020202020204" pitchFamily="34" charset="0"/>
                <a:cs typeface="Helvetica" panose="020B0604020202020204" pitchFamily="34" charset="0"/>
              </a:rPr>
              <a:t>”</a:t>
            </a:r>
            <a:endParaRPr kumimoji="1" lang="es-ES_tradnl" sz="2000" dirty="0">
              <a:solidFill>
                <a:schemeClr val="tx1"/>
              </a:solidFill>
              <a:latin typeface="Helvetica" panose="020B0604020202020204" pitchFamily="34" charset="0"/>
              <a:cs typeface="Helvetica" panose="020B0604020202020204" pitchFamily="34" charset="0"/>
            </a:endParaRPr>
          </a:p>
          <a:p>
            <a:pPr>
              <a:lnSpc>
                <a:spcPct val="110000"/>
              </a:lnSpc>
              <a:spcBef>
                <a:spcPct val="20000"/>
              </a:spcBef>
              <a:spcAft>
                <a:spcPts val="800"/>
              </a:spcAft>
              <a:buClr>
                <a:schemeClr val="accent2"/>
              </a:buClr>
            </a:pPr>
            <a:endParaRPr kumimoji="1" lang="es-ES_tradnl" sz="2400" dirty="0">
              <a:solidFill>
                <a:schemeClr val="tx1"/>
              </a:solidFill>
              <a:latin typeface="Verdana" charset="0"/>
            </a:endParaRPr>
          </a:p>
          <a:p>
            <a:pPr>
              <a:lnSpc>
                <a:spcPct val="110000"/>
              </a:lnSpc>
              <a:spcBef>
                <a:spcPct val="20000"/>
              </a:spcBef>
              <a:spcAft>
                <a:spcPts val="800"/>
              </a:spcAft>
              <a:buClr>
                <a:schemeClr val="accent2"/>
              </a:buClr>
            </a:pPr>
            <a:endParaRPr kumimoji="1" lang="es-ES_tradnl" sz="2400" dirty="0">
              <a:latin typeface="Helvetica" panose="020B0604020202020204" pitchFamily="34" charset="0"/>
              <a:cs typeface="Helvetica" panose="020B0604020202020204" pitchFamily="34" charset="0"/>
            </a:endParaRPr>
          </a:p>
          <a:p>
            <a:pPr indent="-228600">
              <a:lnSpc>
                <a:spcPct val="110000"/>
              </a:lnSpc>
              <a:spcBef>
                <a:spcPct val="20000"/>
              </a:spcBef>
              <a:spcAft>
                <a:spcPts val="800"/>
              </a:spcAft>
              <a:buClr>
                <a:schemeClr val="accent2"/>
              </a:buClr>
              <a:buFont typeface="Arial" panose="020B0604020202020204" pitchFamily="34" charset="0"/>
              <a:buChar char="•"/>
            </a:pPr>
            <a:endParaRPr kumimoji="1" lang="es-ES_tradnl" sz="1800" dirty="0">
              <a:solidFill>
                <a:schemeClr val="tx1"/>
              </a:solidFill>
              <a:latin typeface="Verdana" charset="0"/>
            </a:endParaRPr>
          </a:p>
          <a:p>
            <a:pPr indent="-228600">
              <a:lnSpc>
                <a:spcPct val="110000"/>
              </a:lnSpc>
              <a:spcBef>
                <a:spcPct val="20000"/>
              </a:spcBef>
              <a:spcAft>
                <a:spcPts val="800"/>
              </a:spcAft>
              <a:buClr>
                <a:schemeClr val="accent2"/>
              </a:buClr>
              <a:buFont typeface="Arial" panose="020B0604020202020204" pitchFamily="34" charset="0"/>
              <a:buChar char="•"/>
            </a:pPr>
            <a:endParaRPr kumimoji="1" lang="es-ES" sz="1600" dirty="0">
              <a:solidFill>
                <a:schemeClr val="tx1">
                  <a:alpha val="60000"/>
                </a:schemeClr>
              </a:solidFill>
              <a:latin typeface="Helvetica" panose="020B0604020202020204" pitchFamily="34" charset="0"/>
              <a:cs typeface="Helvetica" panose="020B0604020202020204" pitchFamily="34" charset="0"/>
            </a:endParaRPr>
          </a:p>
          <a:p>
            <a:pPr indent="-228600">
              <a:lnSpc>
                <a:spcPct val="110000"/>
              </a:lnSpc>
              <a:spcBef>
                <a:spcPct val="20000"/>
              </a:spcBef>
              <a:spcAft>
                <a:spcPts val="800"/>
              </a:spcAft>
              <a:buClr>
                <a:schemeClr val="accent2"/>
              </a:buClr>
              <a:buFont typeface="Arial" panose="020B0604020202020204" pitchFamily="34" charset="0"/>
              <a:buChar char="•"/>
            </a:pPr>
            <a:endParaRPr kumimoji="1" lang="es-ES" sz="1600" dirty="0">
              <a:solidFill>
                <a:schemeClr val="tx1">
                  <a:alpha val="60000"/>
                </a:schemeClr>
              </a:solidFill>
              <a:latin typeface="Helvetica" panose="020B0604020202020204" pitchFamily="34" charset="0"/>
              <a:cs typeface="Helvetica" panose="020B0604020202020204" pitchFamily="34" charset="0"/>
            </a:endParaRPr>
          </a:p>
        </p:txBody>
      </p:sp>
      <p:pic>
        <p:nvPicPr>
          <p:cNvPr id="4" name="Imagen 3" descr="Interfaz de usuario gráfica&#10;&#10;Descripción generada automáticamente">
            <a:extLst>
              <a:ext uri="{FF2B5EF4-FFF2-40B4-BE49-F238E27FC236}">
                <a16:creationId xmlns:a16="http://schemas.microsoft.com/office/drawing/2014/main" id="{A54B7CD5-A3C4-27CB-A04F-92FFB8F789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05352" y="1624195"/>
            <a:ext cx="7884631" cy="4989845"/>
          </a:xfrm>
          <a:prstGeom prst="rect">
            <a:avLst/>
          </a:prstGeom>
        </p:spPr>
      </p:pic>
    </p:spTree>
    <p:extLst>
      <p:ext uri="{BB962C8B-B14F-4D97-AF65-F5344CB8AC3E}">
        <p14:creationId xmlns:p14="http://schemas.microsoft.com/office/powerpoint/2010/main" val="409410708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72E6F6A8-82E0-97CD-1C0C-840C14661E54}"/>
              </a:ext>
            </a:extLst>
          </p:cNvPr>
          <p:cNvSpPr txBox="1"/>
          <p:nvPr/>
        </p:nvSpPr>
        <p:spPr>
          <a:xfrm>
            <a:off x="394568" y="370784"/>
            <a:ext cx="11306201" cy="6340912"/>
          </a:xfrm>
          <a:prstGeom prst="rect">
            <a:avLst/>
          </a:prstGeom>
        </p:spPr>
        <p:txBody>
          <a:bodyPr vert="horz" wrap="square" lIns="0" tIns="0" rIns="0" bIns="0" rtlCol="0" anchor="t">
            <a:normAutofit/>
          </a:bodyPr>
          <a:lstStyle/>
          <a:p>
            <a:pPr>
              <a:lnSpc>
                <a:spcPct val="110000"/>
              </a:lnSpc>
              <a:spcBef>
                <a:spcPct val="20000"/>
              </a:spcBef>
              <a:spcAft>
                <a:spcPts val="800"/>
              </a:spcAft>
              <a:buClr>
                <a:schemeClr val="accent2"/>
              </a:buClr>
            </a:pPr>
            <a:r>
              <a:rPr kumimoji="1" lang="es-ES" sz="2000" dirty="0">
                <a:latin typeface="Helvetica" panose="020B0604020202020204" pitchFamily="34" charset="0"/>
                <a:cs typeface="Helvetica" panose="020B0604020202020204" pitchFamily="34" charset="0"/>
              </a:rPr>
              <a:t>Aclaraciones varias:</a:t>
            </a:r>
          </a:p>
          <a:p>
            <a:pPr marL="457200" indent="-457200">
              <a:lnSpc>
                <a:spcPct val="110000"/>
              </a:lnSpc>
              <a:spcBef>
                <a:spcPct val="20000"/>
              </a:spcBef>
              <a:spcAft>
                <a:spcPts val="800"/>
              </a:spcAft>
              <a:buClr>
                <a:schemeClr val="accent2"/>
              </a:buClr>
              <a:buFont typeface="+mj-lt"/>
              <a:buAutoNum type="arabicPeriod"/>
            </a:pPr>
            <a:endParaRPr kumimoji="1" lang="es-ES_tradnl" sz="300" dirty="0">
              <a:latin typeface="Helvetica" panose="020B0604020202020204" pitchFamily="34" charset="0"/>
              <a:cs typeface="Helvetica" panose="020B0604020202020204" pitchFamily="34" charset="0"/>
            </a:endParaRPr>
          </a:p>
          <a:p>
            <a:pPr>
              <a:lnSpc>
                <a:spcPct val="110000"/>
              </a:lnSpc>
              <a:spcBef>
                <a:spcPct val="20000"/>
              </a:spcBef>
              <a:spcAft>
                <a:spcPts val="800"/>
              </a:spcAft>
              <a:buClr>
                <a:schemeClr val="accent2"/>
              </a:buClr>
            </a:pPr>
            <a:r>
              <a:rPr kumimoji="1" lang="es-ES_tradnl" sz="2000" dirty="0">
                <a:latin typeface="Helvetica" panose="020B0604020202020204" pitchFamily="34" charset="0"/>
                <a:cs typeface="Helvetica" panose="020B0604020202020204" pitchFamily="34" charset="0"/>
              </a:rPr>
              <a:t>Y otras se vuelve loco usando una </a:t>
            </a:r>
            <a:r>
              <a:rPr kumimoji="1" lang="es-ES_tradnl" sz="2000" b="1" dirty="0">
                <a:latin typeface="Helvetica" panose="020B0604020202020204" pitchFamily="34" charset="0"/>
                <a:cs typeface="Helvetica" panose="020B0604020202020204" pitchFamily="34" charset="0"/>
              </a:rPr>
              <a:t>estrategia disruptiva</a:t>
            </a:r>
            <a:r>
              <a:rPr kumimoji="1" lang="es-ES_tradnl" sz="2000" dirty="0">
                <a:latin typeface="Helvetica" panose="020B0604020202020204" pitchFamily="34" charset="0"/>
                <a:cs typeface="Helvetica" panose="020B0604020202020204" pitchFamily="34" charset="0"/>
              </a:rPr>
              <a:t>.</a:t>
            </a:r>
            <a:endParaRPr kumimoji="1" lang="es-ES_tradnl" sz="2000" dirty="0">
              <a:solidFill>
                <a:schemeClr val="tx1"/>
              </a:solidFill>
              <a:latin typeface="Helvetica" panose="020B0604020202020204" pitchFamily="34" charset="0"/>
              <a:cs typeface="Helvetica" panose="020B0604020202020204" pitchFamily="34" charset="0"/>
            </a:endParaRPr>
          </a:p>
          <a:p>
            <a:pPr>
              <a:lnSpc>
                <a:spcPct val="110000"/>
              </a:lnSpc>
              <a:spcBef>
                <a:spcPct val="20000"/>
              </a:spcBef>
              <a:spcAft>
                <a:spcPts val="800"/>
              </a:spcAft>
              <a:buClr>
                <a:schemeClr val="accent2"/>
              </a:buClr>
            </a:pPr>
            <a:endParaRPr kumimoji="1" lang="es-ES_tradnl" sz="2400" dirty="0">
              <a:solidFill>
                <a:schemeClr val="tx1"/>
              </a:solidFill>
              <a:latin typeface="Verdana" charset="0"/>
            </a:endParaRPr>
          </a:p>
          <a:p>
            <a:pPr>
              <a:lnSpc>
                <a:spcPct val="110000"/>
              </a:lnSpc>
              <a:spcBef>
                <a:spcPct val="20000"/>
              </a:spcBef>
              <a:spcAft>
                <a:spcPts val="800"/>
              </a:spcAft>
              <a:buClr>
                <a:schemeClr val="accent2"/>
              </a:buClr>
            </a:pPr>
            <a:endParaRPr kumimoji="1" lang="es-ES_tradnl" sz="2400" dirty="0">
              <a:latin typeface="Helvetica" panose="020B0604020202020204" pitchFamily="34" charset="0"/>
              <a:cs typeface="Helvetica" panose="020B0604020202020204" pitchFamily="34" charset="0"/>
            </a:endParaRPr>
          </a:p>
          <a:p>
            <a:pPr indent="-228600">
              <a:lnSpc>
                <a:spcPct val="110000"/>
              </a:lnSpc>
              <a:spcBef>
                <a:spcPct val="20000"/>
              </a:spcBef>
              <a:spcAft>
                <a:spcPts val="800"/>
              </a:spcAft>
              <a:buClr>
                <a:schemeClr val="accent2"/>
              </a:buClr>
              <a:buFont typeface="Arial" panose="020B0604020202020204" pitchFamily="34" charset="0"/>
              <a:buChar char="•"/>
            </a:pPr>
            <a:endParaRPr kumimoji="1" lang="es-ES_tradnl" sz="1800" dirty="0">
              <a:solidFill>
                <a:schemeClr val="tx1"/>
              </a:solidFill>
              <a:latin typeface="Verdana" charset="0"/>
            </a:endParaRPr>
          </a:p>
          <a:p>
            <a:pPr indent="-228600">
              <a:lnSpc>
                <a:spcPct val="110000"/>
              </a:lnSpc>
              <a:spcBef>
                <a:spcPct val="20000"/>
              </a:spcBef>
              <a:spcAft>
                <a:spcPts val="800"/>
              </a:spcAft>
              <a:buClr>
                <a:schemeClr val="accent2"/>
              </a:buClr>
              <a:buFont typeface="Arial" panose="020B0604020202020204" pitchFamily="34" charset="0"/>
              <a:buChar char="•"/>
            </a:pPr>
            <a:endParaRPr kumimoji="1" lang="es-ES" sz="1600" dirty="0">
              <a:solidFill>
                <a:schemeClr val="tx1">
                  <a:alpha val="60000"/>
                </a:schemeClr>
              </a:solidFill>
              <a:latin typeface="Helvetica" panose="020B0604020202020204" pitchFamily="34" charset="0"/>
              <a:cs typeface="Helvetica" panose="020B0604020202020204" pitchFamily="34" charset="0"/>
            </a:endParaRPr>
          </a:p>
          <a:p>
            <a:pPr indent="-228600">
              <a:lnSpc>
                <a:spcPct val="110000"/>
              </a:lnSpc>
              <a:spcBef>
                <a:spcPct val="20000"/>
              </a:spcBef>
              <a:spcAft>
                <a:spcPts val="800"/>
              </a:spcAft>
              <a:buClr>
                <a:schemeClr val="accent2"/>
              </a:buClr>
              <a:buFont typeface="Arial" panose="020B0604020202020204" pitchFamily="34" charset="0"/>
              <a:buChar char="•"/>
            </a:pPr>
            <a:endParaRPr kumimoji="1" lang="es-ES" sz="1600" dirty="0">
              <a:solidFill>
                <a:schemeClr val="tx1">
                  <a:alpha val="60000"/>
                </a:schemeClr>
              </a:solidFill>
              <a:latin typeface="Helvetica" panose="020B0604020202020204" pitchFamily="34" charset="0"/>
              <a:cs typeface="Helvetica" panose="020B0604020202020204" pitchFamily="34" charset="0"/>
            </a:endParaRPr>
          </a:p>
        </p:txBody>
      </p:sp>
      <p:pic>
        <p:nvPicPr>
          <p:cNvPr id="7" name="Imagen 6" descr="Interfaz de usuario gráfica, Aplicación&#10;&#10;Descripción generada automáticamente">
            <a:extLst>
              <a:ext uri="{FF2B5EF4-FFF2-40B4-BE49-F238E27FC236}">
                <a16:creationId xmlns:a16="http://schemas.microsoft.com/office/drawing/2014/main" id="{FD98B5D2-6830-5C1E-AD59-7486513DF0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09870" y="1517579"/>
            <a:ext cx="9487562" cy="5340422"/>
          </a:xfrm>
          <a:prstGeom prst="rect">
            <a:avLst/>
          </a:prstGeom>
        </p:spPr>
      </p:pic>
    </p:spTree>
    <p:extLst>
      <p:ext uri="{BB962C8B-B14F-4D97-AF65-F5344CB8AC3E}">
        <p14:creationId xmlns:p14="http://schemas.microsoft.com/office/powerpoint/2010/main" val="304356236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72E6F6A8-82E0-97CD-1C0C-840C14661E54}"/>
              </a:ext>
            </a:extLst>
          </p:cNvPr>
          <p:cNvSpPr txBox="1"/>
          <p:nvPr/>
        </p:nvSpPr>
        <p:spPr>
          <a:xfrm>
            <a:off x="394568" y="370784"/>
            <a:ext cx="11306201" cy="6340912"/>
          </a:xfrm>
          <a:prstGeom prst="rect">
            <a:avLst/>
          </a:prstGeom>
        </p:spPr>
        <p:txBody>
          <a:bodyPr vert="horz" wrap="square" lIns="0" tIns="0" rIns="0" bIns="0" rtlCol="0" anchor="t">
            <a:normAutofit/>
          </a:bodyPr>
          <a:lstStyle/>
          <a:p>
            <a:pPr>
              <a:lnSpc>
                <a:spcPct val="110000"/>
              </a:lnSpc>
              <a:spcBef>
                <a:spcPct val="20000"/>
              </a:spcBef>
              <a:spcAft>
                <a:spcPts val="800"/>
              </a:spcAft>
              <a:buClr>
                <a:schemeClr val="accent2"/>
              </a:buClr>
            </a:pPr>
            <a:r>
              <a:rPr kumimoji="1" lang="es-ES" sz="2000" dirty="0">
                <a:latin typeface="Helvetica" panose="020B0604020202020204" pitchFamily="34" charset="0"/>
                <a:cs typeface="Helvetica" panose="020B0604020202020204" pitchFamily="34" charset="0"/>
              </a:rPr>
              <a:t>Aclaraciones varias:</a:t>
            </a:r>
          </a:p>
          <a:p>
            <a:pPr marL="457200" indent="-457200">
              <a:lnSpc>
                <a:spcPct val="110000"/>
              </a:lnSpc>
              <a:spcBef>
                <a:spcPct val="20000"/>
              </a:spcBef>
              <a:spcAft>
                <a:spcPts val="800"/>
              </a:spcAft>
              <a:buClr>
                <a:schemeClr val="accent2"/>
              </a:buClr>
              <a:buFont typeface="+mj-lt"/>
              <a:buAutoNum type="arabicPeriod"/>
            </a:pPr>
            <a:endParaRPr kumimoji="1" lang="es-ES_tradnl" sz="300" dirty="0">
              <a:latin typeface="Helvetica" panose="020B0604020202020204" pitchFamily="34" charset="0"/>
              <a:cs typeface="Helvetica" panose="020B0604020202020204" pitchFamily="34" charset="0"/>
            </a:endParaRPr>
          </a:p>
          <a:p>
            <a:pPr>
              <a:lnSpc>
                <a:spcPct val="110000"/>
              </a:lnSpc>
              <a:spcBef>
                <a:spcPct val="20000"/>
              </a:spcBef>
              <a:spcAft>
                <a:spcPts val="800"/>
              </a:spcAft>
              <a:buClr>
                <a:schemeClr val="accent2"/>
              </a:buClr>
            </a:pPr>
            <a:r>
              <a:rPr kumimoji="1" lang="es-ES_tradnl" sz="2000" dirty="0">
                <a:latin typeface="Helvetica" panose="020B0604020202020204" pitchFamily="34" charset="0"/>
                <a:cs typeface="Helvetica" panose="020B0604020202020204" pitchFamily="34" charset="0"/>
              </a:rPr>
              <a:t>La </a:t>
            </a:r>
            <a:r>
              <a:rPr kumimoji="1" lang="es-ES_tradnl" sz="2000" b="1" dirty="0">
                <a:latin typeface="Helvetica" panose="020B0604020202020204" pitchFamily="34" charset="0"/>
                <a:cs typeface="Helvetica" panose="020B0604020202020204" pitchFamily="34" charset="0"/>
              </a:rPr>
              <a:t>estrategia disruptiva </a:t>
            </a:r>
            <a:r>
              <a:rPr kumimoji="1" lang="es-ES_tradnl" sz="2000" dirty="0">
                <a:latin typeface="Helvetica" panose="020B0604020202020204" pitchFamily="34" charset="0"/>
                <a:cs typeface="Helvetica" panose="020B0604020202020204" pitchFamily="34" charset="0"/>
              </a:rPr>
              <a:t>es la opción cuando se quiere romper con la interfaz anterior realizando un cambio radical de aspecto y/o de uso. Esta es la opción cuando se quiere relanzar un producto, abrir una nueva línea de negocio o, simplemente, atraer a un público nuevo. Es una estrategia con mucho riesgo porque puedes perder a tus usuarios habituales en favor de ganar nuevos…</a:t>
            </a:r>
            <a:endParaRPr kumimoji="1" lang="es-ES_tradnl" sz="2000" dirty="0">
              <a:solidFill>
                <a:schemeClr val="tx1"/>
              </a:solidFill>
              <a:latin typeface="Helvetica" panose="020B0604020202020204" pitchFamily="34" charset="0"/>
              <a:cs typeface="Helvetica" panose="020B0604020202020204" pitchFamily="34" charset="0"/>
            </a:endParaRPr>
          </a:p>
          <a:p>
            <a:pPr>
              <a:lnSpc>
                <a:spcPct val="110000"/>
              </a:lnSpc>
              <a:spcBef>
                <a:spcPct val="20000"/>
              </a:spcBef>
              <a:spcAft>
                <a:spcPts val="800"/>
              </a:spcAft>
              <a:buClr>
                <a:schemeClr val="accent2"/>
              </a:buClr>
            </a:pPr>
            <a:endParaRPr kumimoji="1" lang="es-ES_tradnl" sz="2400" dirty="0">
              <a:solidFill>
                <a:schemeClr val="tx1"/>
              </a:solidFill>
              <a:latin typeface="Verdana" charset="0"/>
            </a:endParaRPr>
          </a:p>
          <a:p>
            <a:pPr>
              <a:lnSpc>
                <a:spcPct val="110000"/>
              </a:lnSpc>
              <a:spcBef>
                <a:spcPct val="20000"/>
              </a:spcBef>
              <a:spcAft>
                <a:spcPts val="800"/>
              </a:spcAft>
              <a:buClr>
                <a:schemeClr val="accent2"/>
              </a:buClr>
            </a:pPr>
            <a:endParaRPr kumimoji="1" lang="es-ES_tradnl" sz="2400" dirty="0">
              <a:latin typeface="Helvetica" panose="020B0604020202020204" pitchFamily="34" charset="0"/>
              <a:cs typeface="Helvetica" panose="020B0604020202020204" pitchFamily="34" charset="0"/>
            </a:endParaRPr>
          </a:p>
          <a:p>
            <a:pPr indent="-228600">
              <a:lnSpc>
                <a:spcPct val="110000"/>
              </a:lnSpc>
              <a:spcBef>
                <a:spcPct val="20000"/>
              </a:spcBef>
              <a:spcAft>
                <a:spcPts val="800"/>
              </a:spcAft>
              <a:buClr>
                <a:schemeClr val="accent2"/>
              </a:buClr>
              <a:buFont typeface="Arial" panose="020B0604020202020204" pitchFamily="34" charset="0"/>
              <a:buChar char="•"/>
            </a:pPr>
            <a:endParaRPr kumimoji="1" lang="es-ES_tradnl" sz="1800" dirty="0">
              <a:solidFill>
                <a:schemeClr val="tx1"/>
              </a:solidFill>
              <a:latin typeface="Verdana" charset="0"/>
            </a:endParaRPr>
          </a:p>
          <a:p>
            <a:pPr indent="-228600">
              <a:lnSpc>
                <a:spcPct val="110000"/>
              </a:lnSpc>
              <a:spcBef>
                <a:spcPct val="20000"/>
              </a:spcBef>
              <a:spcAft>
                <a:spcPts val="800"/>
              </a:spcAft>
              <a:buClr>
                <a:schemeClr val="accent2"/>
              </a:buClr>
              <a:buFont typeface="Arial" panose="020B0604020202020204" pitchFamily="34" charset="0"/>
              <a:buChar char="•"/>
            </a:pPr>
            <a:endParaRPr kumimoji="1" lang="es-ES" sz="1600" dirty="0">
              <a:solidFill>
                <a:schemeClr val="tx1">
                  <a:alpha val="60000"/>
                </a:schemeClr>
              </a:solidFill>
              <a:latin typeface="Helvetica" panose="020B0604020202020204" pitchFamily="34" charset="0"/>
              <a:cs typeface="Helvetica" panose="020B0604020202020204" pitchFamily="34" charset="0"/>
            </a:endParaRPr>
          </a:p>
          <a:p>
            <a:pPr indent="-228600">
              <a:lnSpc>
                <a:spcPct val="110000"/>
              </a:lnSpc>
              <a:spcBef>
                <a:spcPct val="20000"/>
              </a:spcBef>
              <a:spcAft>
                <a:spcPts val="800"/>
              </a:spcAft>
              <a:buClr>
                <a:schemeClr val="accent2"/>
              </a:buClr>
              <a:buFont typeface="Arial" panose="020B0604020202020204" pitchFamily="34" charset="0"/>
              <a:buChar char="•"/>
            </a:pPr>
            <a:endParaRPr kumimoji="1" lang="es-ES" sz="1600" dirty="0">
              <a:solidFill>
                <a:schemeClr val="tx1">
                  <a:alpha val="60000"/>
                </a:schemeClr>
              </a:solidFill>
              <a:latin typeface="Helvetica" panose="020B0604020202020204" pitchFamily="34" charset="0"/>
              <a:cs typeface="Helvetica" panose="020B0604020202020204" pitchFamily="34" charset="0"/>
            </a:endParaRPr>
          </a:p>
        </p:txBody>
      </p:sp>
      <p:grpSp>
        <p:nvGrpSpPr>
          <p:cNvPr id="6" name="Grupo 5">
            <a:extLst>
              <a:ext uri="{FF2B5EF4-FFF2-40B4-BE49-F238E27FC236}">
                <a16:creationId xmlns:a16="http://schemas.microsoft.com/office/drawing/2014/main" id="{E2853B8B-A476-4D08-059A-FA57426757EF}"/>
              </a:ext>
            </a:extLst>
          </p:cNvPr>
          <p:cNvGrpSpPr/>
          <p:nvPr/>
        </p:nvGrpSpPr>
        <p:grpSpPr>
          <a:xfrm>
            <a:off x="323771" y="3098305"/>
            <a:ext cx="7337657" cy="1731146"/>
            <a:chOff x="-3029553" y="2310213"/>
            <a:chExt cx="12030173" cy="2462667"/>
          </a:xfrm>
        </p:grpSpPr>
        <p:pic>
          <p:nvPicPr>
            <p:cNvPr id="3" name="Imagen 2" descr="kk.jpg">
              <a:extLst>
                <a:ext uri="{FF2B5EF4-FFF2-40B4-BE49-F238E27FC236}">
                  <a16:creationId xmlns:a16="http://schemas.microsoft.com/office/drawing/2014/main" id="{6E26FAA6-4E39-A3C6-6158-BF228A7F90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29553" y="2338081"/>
              <a:ext cx="3043022" cy="2406932"/>
            </a:xfrm>
            <a:prstGeom prst="rect">
              <a:avLst/>
            </a:prstGeom>
          </p:spPr>
        </p:pic>
        <p:pic>
          <p:nvPicPr>
            <p:cNvPr id="4" name="Imagen 3" descr="kk1.jpg">
              <a:extLst>
                <a:ext uri="{FF2B5EF4-FFF2-40B4-BE49-F238E27FC236}">
                  <a16:creationId xmlns:a16="http://schemas.microsoft.com/office/drawing/2014/main" id="{DDCEA2F7-F9F2-D844-6230-17B44AD735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0538" y="2310213"/>
              <a:ext cx="3283556" cy="2462667"/>
            </a:xfrm>
            <a:prstGeom prst="rect">
              <a:avLst/>
            </a:prstGeom>
          </p:spPr>
        </p:pic>
        <p:pic>
          <p:nvPicPr>
            <p:cNvPr id="5" name="Imagen 4" descr="kk.jpg">
              <a:extLst>
                <a:ext uri="{FF2B5EF4-FFF2-40B4-BE49-F238E27FC236}">
                  <a16:creationId xmlns:a16="http://schemas.microsoft.com/office/drawing/2014/main" id="{9676E5B5-7D34-F5F7-875C-DB6CB6C0F7A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31164" y="2475731"/>
              <a:ext cx="3969456" cy="2229510"/>
            </a:xfrm>
            <a:prstGeom prst="rect">
              <a:avLst/>
            </a:prstGeom>
          </p:spPr>
        </p:pic>
      </p:grpSp>
      <p:pic>
        <p:nvPicPr>
          <p:cNvPr id="9" name="Imagen 8" descr="Celular con pantalla encendida&#10;&#10;Descripción generada automáticamente">
            <a:extLst>
              <a:ext uri="{FF2B5EF4-FFF2-40B4-BE49-F238E27FC236}">
                <a16:creationId xmlns:a16="http://schemas.microsoft.com/office/drawing/2014/main" id="{4772D20D-7DBC-B2A2-2D98-ED7742691D37}"/>
              </a:ext>
            </a:extLst>
          </p:cNvPr>
          <p:cNvPicPr>
            <a:picLocks noChangeAspect="1"/>
          </p:cNvPicPr>
          <p:nvPr/>
        </p:nvPicPr>
        <p:blipFill rotWithShape="1">
          <a:blip r:embed="rId5">
            <a:extLst>
              <a:ext uri="{28A0092B-C50C-407E-A947-70E740481C1C}">
                <a14:useLocalDpi xmlns:a14="http://schemas.microsoft.com/office/drawing/2010/main" val="0"/>
              </a:ext>
            </a:extLst>
          </a:blip>
          <a:srcRect l="502" t="27832" r="419" b="27767"/>
          <a:stretch/>
        </p:blipFill>
        <p:spPr>
          <a:xfrm>
            <a:off x="8139247" y="3194863"/>
            <a:ext cx="3728982" cy="1606836"/>
          </a:xfrm>
          <a:prstGeom prst="rect">
            <a:avLst/>
          </a:prstGeom>
        </p:spPr>
      </p:pic>
      <p:sp>
        <p:nvSpPr>
          <p:cNvPr id="10" name="Flecha: a la derecha 9">
            <a:extLst>
              <a:ext uri="{FF2B5EF4-FFF2-40B4-BE49-F238E27FC236}">
                <a16:creationId xmlns:a16="http://schemas.microsoft.com/office/drawing/2014/main" id="{71048F7D-BCF3-EDBC-C522-5C1C641BE4D1}"/>
              </a:ext>
            </a:extLst>
          </p:cNvPr>
          <p:cNvSpPr/>
          <p:nvPr/>
        </p:nvSpPr>
        <p:spPr>
          <a:xfrm>
            <a:off x="2272683" y="3790765"/>
            <a:ext cx="384961" cy="372862"/>
          </a:xfrm>
          <a:prstGeom prst="righ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Flecha: a la derecha 10">
            <a:extLst>
              <a:ext uri="{FF2B5EF4-FFF2-40B4-BE49-F238E27FC236}">
                <a16:creationId xmlns:a16="http://schemas.microsoft.com/office/drawing/2014/main" id="{14AC70DE-6307-3F64-AD10-AFB507775659}"/>
              </a:ext>
            </a:extLst>
          </p:cNvPr>
          <p:cNvSpPr/>
          <p:nvPr/>
        </p:nvSpPr>
        <p:spPr>
          <a:xfrm>
            <a:off x="4802567" y="3777447"/>
            <a:ext cx="384961" cy="372862"/>
          </a:xfrm>
          <a:prstGeom prst="righ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Flecha: a la derecha 11">
            <a:extLst>
              <a:ext uri="{FF2B5EF4-FFF2-40B4-BE49-F238E27FC236}">
                <a16:creationId xmlns:a16="http://schemas.microsoft.com/office/drawing/2014/main" id="{FD2DF707-307B-1EB6-B115-74978CE24574}"/>
              </a:ext>
            </a:extLst>
          </p:cNvPr>
          <p:cNvSpPr/>
          <p:nvPr/>
        </p:nvSpPr>
        <p:spPr>
          <a:xfrm>
            <a:off x="7732225" y="3777447"/>
            <a:ext cx="384961" cy="372862"/>
          </a:xfrm>
          <a:prstGeom prst="righ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92827941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72E6F6A8-82E0-97CD-1C0C-840C14661E54}"/>
              </a:ext>
            </a:extLst>
          </p:cNvPr>
          <p:cNvSpPr txBox="1"/>
          <p:nvPr/>
        </p:nvSpPr>
        <p:spPr>
          <a:xfrm>
            <a:off x="394568" y="370784"/>
            <a:ext cx="11306201" cy="6340912"/>
          </a:xfrm>
          <a:prstGeom prst="rect">
            <a:avLst/>
          </a:prstGeom>
        </p:spPr>
        <p:txBody>
          <a:bodyPr vert="horz" wrap="square" lIns="0" tIns="0" rIns="0" bIns="0" rtlCol="0" anchor="t">
            <a:normAutofit/>
          </a:bodyPr>
          <a:lstStyle/>
          <a:p>
            <a:pPr>
              <a:lnSpc>
                <a:spcPct val="110000"/>
              </a:lnSpc>
              <a:spcBef>
                <a:spcPct val="20000"/>
              </a:spcBef>
              <a:spcAft>
                <a:spcPts val="800"/>
              </a:spcAft>
              <a:buClr>
                <a:schemeClr val="accent2"/>
              </a:buClr>
            </a:pPr>
            <a:r>
              <a:rPr kumimoji="1" lang="es-ES" sz="2000" dirty="0">
                <a:latin typeface="Helvetica" panose="020B0604020202020204" pitchFamily="34" charset="0"/>
                <a:cs typeface="Helvetica" panose="020B0604020202020204" pitchFamily="34" charset="0"/>
              </a:rPr>
              <a:t>Aclaraciones varias:</a:t>
            </a:r>
          </a:p>
          <a:p>
            <a:pPr marL="457200" indent="-457200">
              <a:lnSpc>
                <a:spcPct val="110000"/>
              </a:lnSpc>
              <a:spcBef>
                <a:spcPct val="20000"/>
              </a:spcBef>
              <a:spcAft>
                <a:spcPts val="800"/>
              </a:spcAft>
              <a:buClr>
                <a:schemeClr val="accent2"/>
              </a:buClr>
              <a:buFont typeface="+mj-lt"/>
              <a:buAutoNum type="arabicPeriod"/>
            </a:pPr>
            <a:endParaRPr kumimoji="1" lang="es-ES_tradnl" sz="300" dirty="0">
              <a:latin typeface="Helvetica" panose="020B0604020202020204" pitchFamily="34" charset="0"/>
              <a:cs typeface="Helvetica" panose="020B0604020202020204" pitchFamily="34" charset="0"/>
            </a:endParaRPr>
          </a:p>
          <a:p>
            <a:pPr>
              <a:lnSpc>
                <a:spcPct val="110000"/>
              </a:lnSpc>
              <a:spcBef>
                <a:spcPct val="20000"/>
              </a:spcBef>
              <a:spcAft>
                <a:spcPts val="800"/>
              </a:spcAft>
              <a:buClr>
                <a:schemeClr val="accent2"/>
              </a:buClr>
            </a:pPr>
            <a:r>
              <a:rPr kumimoji="1" lang="es-ES_tradnl" sz="2000" dirty="0">
                <a:latin typeface="Helvetica" panose="020B0604020202020204" pitchFamily="34" charset="0"/>
                <a:cs typeface="Helvetica" panose="020B0604020202020204" pitchFamily="34" charset="0"/>
              </a:rPr>
              <a:t>¿Es el Samsung Galaxy </a:t>
            </a:r>
            <a:r>
              <a:rPr kumimoji="1" lang="es-ES_tradnl" sz="2000" dirty="0" err="1">
                <a:latin typeface="Helvetica" panose="020B0604020202020204" pitchFamily="34" charset="0"/>
                <a:cs typeface="Helvetica" panose="020B0604020202020204" pitchFamily="34" charset="0"/>
              </a:rPr>
              <a:t>Flip</a:t>
            </a:r>
            <a:r>
              <a:rPr kumimoji="1" lang="es-ES_tradnl" sz="2000" dirty="0">
                <a:latin typeface="Helvetica" panose="020B0604020202020204" pitchFamily="34" charset="0"/>
                <a:cs typeface="Helvetica" panose="020B0604020202020204" pitchFamily="34" charset="0"/>
              </a:rPr>
              <a:t> continuista o disruptivo?</a:t>
            </a:r>
            <a:endParaRPr kumimoji="1" lang="es-ES_tradnl" sz="2000" dirty="0">
              <a:solidFill>
                <a:schemeClr val="tx1"/>
              </a:solidFill>
              <a:latin typeface="Helvetica" panose="020B0604020202020204" pitchFamily="34" charset="0"/>
              <a:cs typeface="Helvetica" panose="020B0604020202020204" pitchFamily="34" charset="0"/>
            </a:endParaRPr>
          </a:p>
          <a:p>
            <a:pPr>
              <a:lnSpc>
                <a:spcPct val="110000"/>
              </a:lnSpc>
              <a:spcBef>
                <a:spcPct val="20000"/>
              </a:spcBef>
              <a:spcAft>
                <a:spcPts val="800"/>
              </a:spcAft>
              <a:buClr>
                <a:schemeClr val="accent2"/>
              </a:buClr>
            </a:pPr>
            <a:endParaRPr kumimoji="1" lang="es-ES_tradnl" sz="2400" dirty="0">
              <a:solidFill>
                <a:schemeClr val="tx1"/>
              </a:solidFill>
              <a:latin typeface="Verdana" charset="0"/>
            </a:endParaRPr>
          </a:p>
          <a:p>
            <a:pPr>
              <a:lnSpc>
                <a:spcPct val="110000"/>
              </a:lnSpc>
              <a:spcBef>
                <a:spcPct val="20000"/>
              </a:spcBef>
              <a:spcAft>
                <a:spcPts val="800"/>
              </a:spcAft>
              <a:buClr>
                <a:schemeClr val="accent2"/>
              </a:buClr>
            </a:pPr>
            <a:endParaRPr kumimoji="1" lang="es-ES_tradnl" sz="2400" dirty="0">
              <a:latin typeface="Helvetica" panose="020B0604020202020204" pitchFamily="34" charset="0"/>
              <a:cs typeface="Helvetica" panose="020B0604020202020204" pitchFamily="34" charset="0"/>
            </a:endParaRPr>
          </a:p>
          <a:p>
            <a:pPr indent="-228600">
              <a:lnSpc>
                <a:spcPct val="110000"/>
              </a:lnSpc>
              <a:spcBef>
                <a:spcPct val="20000"/>
              </a:spcBef>
              <a:spcAft>
                <a:spcPts val="800"/>
              </a:spcAft>
              <a:buClr>
                <a:schemeClr val="accent2"/>
              </a:buClr>
              <a:buFont typeface="Arial" panose="020B0604020202020204" pitchFamily="34" charset="0"/>
              <a:buChar char="•"/>
            </a:pPr>
            <a:endParaRPr kumimoji="1" lang="es-ES_tradnl" sz="1800" dirty="0">
              <a:solidFill>
                <a:schemeClr val="tx1"/>
              </a:solidFill>
              <a:latin typeface="Verdana" charset="0"/>
            </a:endParaRPr>
          </a:p>
          <a:p>
            <a:pPr indent="-228600">
              <a:lnSpc>
                <a:spcPct val="110000"/>
              </a:lnSpc>
              <a:spcBef>
                <a:spcPct val="20000"/>
              </a:spcBef>
              <a:spcAft>
                <a:spcPts val="800"/>
              </a:spcAft>
              <a:buClr>
                <a:schemeClr val="accent2"/>
              </a:buClr>
              <a:buFont typeface="Arial" panose="020B0604020202020204" pitchFamily="34" charset="0"/>
              <a:buChar char="•"/>
            </a:pPr>
            <a:endParaRPr kumimoji="1" lang="es-ES" sz="1600" dirty="0">
              <a:solidFill>
                <a:schemeClr val="tx1">
                  <a:alpha val="60000"/>
                </a:schemeClr>
              </a:solidFill>
              <a:latin typeface="Helvetica" panose="020B0604020202020204" pitchFamily="34" charset="0"/>
              <a:cs typeface="Helvetica" panose="020B0604020202020204" pitchFamily="34" charset="0"/>
            </a:endParaRPr>
          </a:p>
          <a:p>
            <a:pPr indent="-228600">
              <a:lnSpc>
                <a:spcPct val="110000"/>
              </a:lnSpc>
              <a:spcBef>
                <a:spcPct val="20000"/>
              </a:spcBef>
              <a:spcAft>
                <a:spcPts val="800"/>
              </a:spcAft>
              <a:buClr>
                <a:schemeClr val="accent2"/>
              </a:buClr>
              <a:buFont typeface="Arial" panose="020B0604020202020204" pitchFamily="34" charset="0"/>
              <a:buChar char="•"/>
            </a:pPr>
            <a:endParaRPr kumimoji="1" lang="es-ES" sz="1600" dirty="0">
              <a:solidFill>
                <a:schemeClr val="tx1">
                  <a:alpha val="60000"/>
                </a:schemeClr>
              </a:solidFill>
              <a:latin typeface="Helvetica" panose="020B0604020202020204" pitchFamily="34" charset="0"/>
              <a:cs typeface="Helvetica" panose="020B0604020202020204" pitchFamily="34" charset="0"/>
            </a:endParaRPr>
          </a:p>
        </p:txBody>
      </p:sp>
      <p:pic>
        <p:nvPicPr>
          <p:cNvPr id="4" name="Imagen 3" descr="Imagen que contiene computadora&#10;&#10;Descripción generada automáticamente">
            <a:extLst>
              <a:ext uri="{FF2B5EF4-FFF2-40B4-BE49-F238E27FC236}">
                <a16:creationId xmlns:a16="http://schemas.microsoft.com/office/drawing/2014/main" id="{009A206F-826B-918D-225E-5AB6EC371F2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896862"/>
            <a:ext cx="12192000" cy="3810000"/>
          </a:xfrm>
          <a:prstGeom prst="rect">
            <a:avLst/>
          </a:prstGeom>
        </p:spPr>
      </p:pic>
    </p:spTree>
    <p:extLst>
      <p:ext uri="{BB962C8B-B14F-4D97-AF65-F5344CB8AC3E}">
        <p14:creationId xmlns:p14="http://schemas.microsoft.com/office/powerpoint/2010/main" val="11727721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72E6F6A8-82E0-97CD-1C0C-840C14661E54}"/>
              </a:ext>
            </a:extLst>
          </p:cNvPr>
          <p:cNvSpPr txBox="1"/>
          <p:nvPr/>
        </p:nvSpPr>
        <p:spPr>
          <a:xfrm>
            <a:off x="394568" y="370784"/>
            <a:ext cx="11306201" cy="6340912"/>
          </a:xfrm>
          <a:prstGeom prst="rect">
            <a:avLst/>
          </a:prstGeom>
        </p:spPr>
        <p:txBody>
          <a:bodyPr vert="horz" wrap="square" lIns="0" tIns="0" rIns="0" bIns="0" rtlCol="0" anchor="t">
            <a:normAutofit/>
          </a:bodyPr>
          <a:lstStyle/>
          <a:p>
            <a:pPr>
              <a:lnSpc>
                <a:spcPct val="110000"/>
              </a:lnSpc>
              <a:spcBef>
                <a:spcPct val="20000"/>
              </a:spcBef>
              <a:spcAft>
                <a:spcPts val="800"/>
              </a:spcAft>
              <a:buClr>
                <a:schemeClr val="accent2"/>
              </a:buClr>
            </a:pPr>
            <a:r>
              <a:rPr kumimoji="1" lang="es-ES" sz="2000" dirty="0">
                <a:latin typeface="Helvetica" panose="020B0604020202020204" pitchFamily="34" charset="0"/>
                <a:cs typeface="Helvetica" panose="020B0604020202020204" pitchFamily="34" charset="0"/>
              </a:rPr>
              <a:t>Aclaraciones varias:</a:t>
            </a:r>
          </a:p>
          <a:p>
            <a:pPr marL="457200" indent="-457200">
              <a:lnSpc>
                <a:spcPct val="110000"/>
              </a:lnSpc>
              <a:spcBef>
                <a:spcPct val="20000"/>
              </a:spcBef>
              <a:spcAft>
                <a:spcPts val="800"/>
              </a:spcAft>
              <a:buClr>
                <a:schemeClr val="accent2"/>
              </a:buClr>
              <a:buFont typeface="+mj-lt"/>
              <a:buAutoNum type="arabicPeriod"/>
            </a:pPr>
            <a:endParaRPr kumimoji="1" lang="es-ES_tradnl" sz="300" dirty="0">
              <a:latin typeface="Helvetica" panose="020B0604020202020204" pitchFamily="34" charset="0"/>
              <a:cs typeface="Helvetica" panose="020B0604020202020204" pitchFamily="34" charset="0"/>
            </a:endParaRPr>
          </a:p>
          <a:p>
            <a:pPr>
              <a:lnSpc>
                <a:spcPct val="110000"/>
              </a:lnSpc>
              <a:spcBef>
                <a:spcPct val="20000"/>
              </a:spcBef>
              <a:spcAft>
                <a:spcPts val="800"/>
              </a:spcAft>
              <a:buClr>
                <a:schemeClr val="accent2"/>
              </a:buClr>
            </a:pPr>
            <a:r>
              <a:rPr kumimoji="1" lang="es-ES_tradnl" sz="2000" dirty="0">
                <a:latin typeface="Helvetica" panose="020B0604020202020204" pitchFamily="34" charset="0"/>
                <a:cs typeface="Helvetica" panose="020B0604020202020204" pitchFamily="34" charset="0"/>
              </a:rPr>
              <a:t>¿Y </a:t>
            </a:r>
            <a:r>
              <a:rPr kumimoji="1" lang="es-ES_tradnl" sz="2000" dirty="0" err="1">
                <a:latin typeface="Helvetica" panose="020B0604020202020204" pitchFamily="34" charset="0"/>
                <a:cs typeface="Helvetica" panose="020B0604020202020204" pitchFamily="34" charset="0"/>
              </a:rPr>
              <a:t>Tiktok</a:t>
            </a:r>
            <a:r>
              <a:rPr kumimoji="1" lang="es-ES_tradnl" sz="2000" dirty="0">
                <a:latin typeface="Helvetica" panose="020B0604020202020204" pitchFamily="34" charset="0"/>
                <a:cs typeface="Helvetica" panose="020B0604020202020204" pitchFamily="34" charset="0"/>
              </a:rPr>
              <a:t>?</a:t>
            </a:r>
            <a:endParaRPr kumimoji="1" lang="es-ES_tradnl" sz="2000" dirty="0">
              <a:solidFill>
                <a:schemeClr val="tx1"/>
              </a:solidFill>
              <a:latin typeface="Helvetica" panose="020B0604020202020204" pitchFamily="34" charset="0"/>
              <a:cs typeface="Helvetica" panose="020B0604020202020204" pitchFamily="34" charset="0"/>
            </a:endParaRPr>
          </a:p>
          <a:p>
            <a:pPr>
              <a:lnSpc>
                <a:spcPct val="110000"/>
              </a:lnSpc>
              <a:spcBef>
                <a:spcPct val="20000"/>
              </a:spcBef>
              <a:spcAft>
                <a:spcPts val="800"/>
              </a:spcAft>
              <a:buClr>
                <a:schemeClr val="accent2"/>
              </a:buClr>
            </a:pPr>
            <a:endParaRPr kumimoji="1" lang="es-ES_tradnl" sz="2400" dirty="0">
              <a:solidFill>
                <a:schemeClr val="tx1"/>
              </a:solidFill>
              <a:latin typeface="Verdana" charset="0"/>
            </a:endParaRPr>
          </a:p>
          <a:p>
            <a:pPr>
              <a:lnSpc>
                <a:spcPct val="110000"/>
              </a:lnSpc>
              <a:spcBef>
                <a:spcPct val="20000"/>
              </a:spcBef>
              <a:spcAft>
                <a:spcPts val="800"/>
              </a:spcAft>
              <a:buClr>
                <a:schemeClr val="accent2"/>
              </a:buClr>
            </a:pPr>
            <a:endParaRPr kumimoji="1" lang="es-ES_tradnl" sz="2400" dirty="0">
              <a:latin typeface="Helvetica" panose="020B0604020202020204" pitchFamily="34" charset="0"/>
              <a:cs typeface="Helvetica" panose="020B0604020202020204" pitchFamily="34" charset="0"/>
            </a:endParaRPr>
          </a:p>
          <a:p>
            <a:pPr indent="-228600">
              <a:lnSpc>
                <a:spcPct val="110000"/>
              </a:lnSpc>
              <a:spcBef>
                <a:spcPct val="20000"/>
              </a:spcBef>
              <a:spcAft>
                <a:spcPts val="800"/>
              </a:spcAft>
              <a:buClr>
                <a:schemeClr val="accent2"/>
              </a:buClr>
              <a:buFont typeface="Arial" panose="020B0604020202020204" pitchFamily="34" charset="0"/>
              <a:buChar char="•"/>
            </a:pPr>
            <a:endParaRPr kumimoji="1" lang="es-ES_tradnl" sz="1800" dirty="0">
              <a:solidFill>
                <a:schemeClr val="tx1"/>
              </a:solidFill>
              <a:latin typeface="Verdana" charset="0"/>
            </a:endParaRPr>
          </a:p>
          <a:p>
            <a:pPr indent="-228600">
              <a:lnSpc>
                <a:spcPct val="110000"/>
              </a:lnSpc>
              <a:spcBef>
                <a:spcPct val="20000"/>
              </a:spcBef>
              <a:spcAft>
                <a:spcPts val="800"/>
              </a:spcAft>
              <a:buClr>
                <a:schemeClr val="accent2"/>
              </a:buClr>
              <a:buFont typeface="Arial" panose="020B0604020202020204" pitchFamily="34" charset="0"/>
              <a:buChar char="•"/>
            </a:pPr>
            <a:endParaRPr kumimoji="1" lang="es-ES" sz="1600" dirty="0">
              <a:solidFill>
                <a:schemeClr val="tx1">
                  <a:alpha val="60000"/>
                </a:schemeClr>
              </a:solidFill>
              <a:latin typeface="Helvetica" panose="020B0604020202020204" pitchFamily="34" charset="0"/>
              <a:cs typeface="Helvetica" panose="020B0604020202020204" pitchFamily="34" charset="0"/>
            </a:endParaRPr>
          </a:p>
          <a:p>
            <a:pPr indent="-228600">
              <a:lnSpc>
                <a:spcPct val="110000"/>
              </a:lnSpc>
              <a:spcBef>
                <a:spcPct val="20000"/>
              </a:spcBef>
              <a:spcAft>
                <a:spcPts val="800"/>
              </a:spcAft>
              <a:buClr>
                <a:schemeClr val="accent2"/>
              </a:buClr>
              <a:buFont typeface="Arial" panose="020B0604020202020204" pitchFamily="34" charset="0"/>
              <a:buChar char="•"/>
            </a:pPr>
            <a:endParaRPr kumimoji="1" lang="es-ES" sz="1600" dirty="0">
              <a:solidFill>
                <a:schemeClr val="tx1">
                  <a:alpha val="60000"/>
                </a:schemeClr>
              </a:solidFill>
              <a:latin typeface="Helvetica" panose="020B0604020202020204" pitchFamily="34" charset="0"/>
              <a:cs typeface="Helvetica" panose="020B0604020202020204" pitchFamily="34" charset="0"/>
            </a:endParaRPr>
          </a:p>
        </p:txBody>
      </p:sp>
      <p:pic>
        <p:nvPicPr>
          <p:cNvPr id="5" name="Imagen 4" descr="Interfaz de usuario gráfica, Aplicación&#10;&#10;Descripción generada automáticamente">
            <a:extLst>
              <a:ext uri="{FF2B5EF4-FFF2-40B4-BE49-F238E27FC236}">
                <a16:creationId xmlns:a16="http://schemas.microsoft.com/office/drawing/2014/main" id="{AD073606-BF81-7628-A128-C4F74B9B30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34171" y="1000218"/>
            <a:ext cx="3171825" cy="5638800"/>
          </a:xfrm>
          <a:prstGeom prst="rect">
            <a:avLst/>
          </a:prstGeom>
        </p:spPr>
      </p:pic>
      <p:pic>
        <p:nvPicPr>
          <p:cNvPr id="7" name="Imagen 6" descr="Una captura de pantalla de un celular con texto e imágenes de una persona&#10;&#10;Descripción generada automáticamente con confianza media">
            <a:extLst>
              <a:ext uri="{FF2B5EF4-FFF2-40B4-BE49-F238E27FC236}">
                <a16:creationId xmlns:a16="http://schemas.microsoft.com/office/drawing/2014/main" id="{0D34813F-69B5-0826-F6FF-0491F60082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05996" y="511946"/>
            <a:ext cx="3171825" cy="5638800"/>
          </a:xfrm>
          <a:prstGeom prst="rect">
            <a:avLst/>
          </a:prstGeom>
        </p:spPr>
      </p:pic>
      <p:pic>
        <p:nvPicPr>
          <p:cNvPr id="9" name="Imagen 8" descr="Una pantalla de un celular&#10;&#10;Descripción generada automáticamente">
            <a:extLst>
              <a:ext uri="{FF2B5EF4-FFF2-40B4-BE49-F238E27FC236}">
                <a16:creationId xmlns:a16="http://schemas.microsoft.com/office/drawing/2014/main" id="{D51857FD-F11E-387F-3260-EE9FAFA71E9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28944" y="981900"/>
            <a:ext cx="3171825" cy="5638800"/>
          </a:xfrm>
          <a:prstGeom prst="rect">
            <a:avLst/>
          </a:prstGeom>
        </p:spPr>
      </p:pic>
    </p:spTree>
    <p:extLst>
      <p:ext uri="{BB962C8B-B14F-4D97-AF65-F5344CB8AC3E}">
        <p14:creationId xmlns:p14="http://schemas.microsoft.com/office/powerpoint/2010/main" val="62852288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998" y="5334748"/>
            <a:ext cx="678135" cy="990000"/>
            <a:chOff x="10490969" y="1448827"/>
            <a:chExt cx="678135" cy="990000"/>
          </a:xfrm>
        </p:grpSpPr>
        <p:sp>
          <p:nvSpPr>
            <p:cNvPr id="12" name="Freeform: Shape 11">
              <a:extLst>
                <a:ext uri="{FF2B5EF4-FFF2-40B4-BE49-F238E27FC236}">
                  <a16:creationId xmlns:a16="http://schemas.microsoft.com/office/drawing/2014/main" id="{02ECB475-568C-47AC-B16D-2E202DEB2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Oval 12">
              <a:extLst>
                <a:ext uri="{FF2B5EF4-FFF2-40B4-BE49-F238E27FC236}">
                  <a16:creationId xmlns:a16="http://schemas.microsoft.com/office/drawing/2014/main" id="{080D8764-525A-441E-B58F-068E82F09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 name="Oval 13">
              <a:extLst>
                <a:ext uri="{FF2B5EF4-FFF2-40B4-BE49-F238E27FC236}">
                  <a16:creationId xmlns:a16="http://schemas.microsoft.com/office/drawing/2014/main" id="{11196109-6F2B-4738-B2FC-2CCC753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Freeform: Shape 14">
              <a:extLst>
                <a:ext uri="{FF2B5EF4-FFF2-40B4-BE49-F238E27FC236}">
                  <a16:creationId xmlns:a16="http://schemas.microsoft.com/office/drawing/2014/main" id="{F7E468C2-69B8-470B-85E3-801A3CB1D7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useBgFill="1">
        <p:nvSpPr>
          <p:cNvPr id="17" name="Rectangle 16">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uadroTexto 4">
            <a:extLst>
              <a:ext uri="{FF2B5EF4-FFF2-40B4-BE49-F238E27FC236}">
                <a16:creationId xmlns:a16="http://schemas.microsoft.com/office/drawing/2014/main" id="{E5DD0F38-FFF6-4274-AC48-C0F7FE82CC74}"/>
              </a:ext>
            </a:extLst>
          </p:cNvPr>
          <p:cNvSpPr txBox="1"/>
          <p:nvPr/>
        </p:nvSpPr>
        <p:spPr>
          <a:xfrm>
            <a:off x="363887" y="990133"/>
            <a:ext cx="4163377" cy="4951775"/>
          </a:xfrm>
          <a:prstGeom prst="rect">
            <a:avLst/>
          </a:prstGeom>
        </p:spPr>
        <p:txBody>
          <a:bodyPr vert="horz" wrap="square" lIns="0" tIns="0" rIns="0" bIns="0" rtlCol="0" anchor="t">
            <a:normAutofit/>
          </a:bodyPr>
          <a:lstStyle/>
          <a:p>
            <a:pPr>
              <a:lnSpc>
                <a:spcPct val="110000"/>
              </a:lnSpc>
              <a:spcBef>
                <a:spcPct val="20000"/>
              </a:spcBef>
              <a:spcAft>
                <a:spcPts val="800"/>
              </a:spcAft>
              <a:buClr>
                <a:schemeClr val="accent2"/>
              </a:buClr>
            </a:pPr>
            <a:r>
              <a:rPr kumimoji="1" lang="es-ES" sz="2400" dirty="0">
                <a:latin typeface="Helvetica" panose="020B0604020202020204" pitchFamily="34" charset="0"/>
                <a:cs typeface="Helvetica" panose="020B0604020202020204" pitchFamily="34" charset="0"/>
              </a:rPr>
              <a:t>Hagamos uso de nuestro intelecto </a:t>
            </a:r>
            <a:r>
              <a:rPr kumimoji="1" lang="es-ES" sz="2000" dirty="0">
                <a:latin typeface="Helvetica" panose="020B0604020202020204" pitchFamily="34" charset="0"/>
                <a:cs typeface="Helvetica" panose="020B0604020202020204" pitchFamily="34" charset="0"/>
              </a:rPr>
              <a:t>(estrategia disruptiva):</a:t>
            </a:r>
          </a:p>
          <a:p>
            <a:pPr>
              <a:lnSpc>
                <a:spcPct val="110000"/>
              </a:lnSpc>
              <a:spcBef>
                <a:spcPct val="20000"/>
              </a:spcBef>
              <a:spcAft>
                <a:spcPts val="800"/>
              </a:spcAft>
              <a:buClr>
                <a:schemeClr val="accent2"/>
              </a:buClr>
            </a:pPr>
            <a:endParaRPr kumimoji="1" lang="es-ES" sz="2400" dirty="0">
              <a:latin typeface="Helvetica" panose="020B0604020202020204" pitchFamily="34" charset="0"/>
              <a:cs typeface="Helvetica" panose="020B0604020202020204" pitchFamily="34" charset="0"/>
            </a:endParaRPr>
          </a:p>
          <a:p>
            <a:pPr>
              <a:lnSpc>
                <a:spcPct val="110000"/>
              </a:lnSpc>
              <a:spcBef>
                <a:spcPct val="20000"/>
              </a:spcBef>
              <a:spcAft>
                <a:spcPts val="800"/>
              </a:spcAft>
              <a:buClr>
                <a:schemeClr val="accent2"/>
              </a:buClr>
            </a:pPr>
            <a:r>
              <a:rPr kumimoji="1" lang="es-ES" sz="2400" dirty="0">
                <a:latin typeface="Helvetica" panose="020B0604020202020204" pitchFamily="34" charset="0"/>
                <a:cs typeface="Helvetica" panose="020B0604020202020204" pitchFamily="34" charset="0"/>
              </a:rPr>
              <a:t>Escoge 3 programas o apps que sean exponentes de la estrategia continuista y otros 3 que sean de estrategia disruptiva.</a:t>
            </a:r>
          </a:p>
          <a:p>
            <a:pPr indent="-228600">
              <a:lnSpc>
                <a:spcPct val="110000"/>
              </a:lnSpc>
              <a:spcBef>
                <a:spcPct val="20000"/>
              </a:spcBef>
              <a:spcAft>
                <a:spcPts val="800"/>
              </a:spcAft>
              <a:buClr>
                <a:schemeClr val="accent2"/>
              </a:buClr>
              <a:buFont typeface="Arial" panose="020B0604020202020204" pitchFamily="34" charset="0"/>
              <a:buChar char="•"/>
            </a:pPr>
            <a:endParaRPr kumimoji="1" lang="es-ES" sz="1600" dirty="0">
              <a:solidFill>
                <a:schemeClr val="tx1">
                  <a:alpha val="60000"/>
                </a:schemeClr>
              </a:solidFill>
              <a:latin typeface="Helvetica" panose="020B0604020202020204" pitchFamily="34" charset="0"/>
              <a:cs typeface="Helvetica" panose="020B0604020202020204" pitchFamily="34" charset="0"/>
            </a:endParaRPr>
          </a:p>
          <a:p>
            <a:pPr indent="-228600">
              <a:lnSpc>
                <a:spcPct val="110000"/>
              </a:lnSpc>
              <a:spcBef>
                <a:spcPct val="20000"/>
              </a:spcBef>
              <a:spcAft>
                <a:spcPts val="800"/>
              </a:spcAft>
              <a:buClr>
                <a:schemeClr val="accent2"/>
              </a:buClr>
              <a:buFont typeface="Arial" panose="020B0604020202020204" pitchFamily="34" charset="0"/>
              <a:buChar char="•"/>
            </a:pPr>
            <a:endParaRPr kumimoji="1" lang="es-ES" sz="1600" dirty="0">
              <a:solidFill>
                <a:schemeClr val="tx1">
                  <a:alpha val="60000"/>
                </a:schemeClr>
              </a:solidFill>
              <a:latin typeface="Helvetica" panose="020B0604020202020204" pitchFamily="34" charset="0"/>
              <a:cs typeface="Helvetica" panose="020B0604020202020204" pitchFamily="34" charset="0"/>
            </a:endParaRPr>
          </a:p>
        </p:txBody>
      </p:sp>
      <p:pic>
        <p:nvPicPr>
          <p:cNvPr id="6" name="Imagen 5" descr="Mano sobre el ratón">
            <a:extLst>
              <a:ext uri="{FF2B5EF4-FFF2-40B4-BE49-F238E27FC236}">
                <a16:creationId xmlns:a16="http://schemas.microsoft.com/office/drawing/2014/main" id="{4365FBC6-3029-4AF9-0048-BB21E860B7B9}"/>
              </a:ext>
            </a:extLst>
          </p:cNvPr>
          <p:cNvPicPr>
            <a:picLocks noChangeAspect="1"/>
          </p:cNvPicPr>
          <p:nvPr/>
        </p:nvPicPr>
        <p:blipFill rotWithShape="1">
          <a:blip r:embed="rId2">
            <a:extLst>
              <a:ext uri="{28A0092B-C50C-407E-A947-70E740481C1C}">
                <a14:useLocalDpi xmlns:a14="http://schemas.microsoft.com/office/drawing/2010/main" val="0"/>
              </a:ext>
            </a:extLst>
          </a:blip>
          <a:srcRect l="5863" r="14195"/>
          <a:stretch/>
        </p:blipFill>
        <p:spPr>
          <a:xfrm>
            <a:off x="4743451" y="549275"/>
            <a:ext cx="6897687" cy="5759451"/>
          </a:xfrm>
          <a:custGeom>
            <a:avLst/>
            <a:gdLst/>
            <a:ahLst/>
            <a:cxnLst/>
            <a:rect l="l" t="t" r="r" b="b"/>
            <a:pathLst>
              <a:path w="6897687" h="5759451">
                <a:moveTo>
                  <a:pt x="0" y="0"/>
                </a:moveTo>
                <a:lnTo>
                  <a:pt x="6897687" y="0"/>
                </a:lnTo>
                <a:lnTo>
                  <a:pt x="6897687" y="5759451"/>
                </a:lnTo>
                <a:lnTo>
                  <a:pt x="0" y="5759451"/>
                </a:lnTo>
                <a:close/>
              </a:path>
            </a:pathLst>
          </a:custGeom>
        </p:spPr>
      </p:pic>
    </p:spTree>
    <p:extLst>
      <p:ext uri="{BB962C8B-B14F-4D97-AF65-F5344CB8AC3E}">
        <p14:creationId xmlns:p14="http://schemas.microsoft.com/office/powerpoint/2010/main" val="5678435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Oval 10">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 name="Oval 12">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5" name="Group 14">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16" name="Freeform: Shape 15">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Oval 17">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 name="Oval 18">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21" name="Rectangle 20">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Imagen 2">
            <a:extLst>
              <a:ext uri="{FF2B5EF4-FFF2-40B4-BE49-F238E27FC236}">
                <a16:creationId xmlns:a16="http://schemas.microsoft.com/office/drawing/2014/main" id="{A1C17355-80F2-9BF7-CD48-B9BD2A0C4C5F}"/>
              </a:ext>
            </a:extLst>
          </p:cNvPr>
          <p:cNvPicPr>
            <a:picLocks noChangeAspect="1"/>
          </p:cNvPicPr>
          <p:nvPr/>
        </p:nvPicPr>
        <p:blipFill>
          <a:blip r:embed="rId2">
            <a:extLst>
              <a:ext uri="{BEBA8EAE-BF5A-486C-A8C5-ECC9F3942E4B}">
                <a14:imgProps xmlns:a14="http://schemas.microsoft.com/office/drawing/2010/main">
                  <a14:imgLayer r:embed="rId3">
                    <a14:imgEffect>
                      <a14:artisticPaintStrokes trans="51000"/>
                    </a14:imgEffect>
                  </a14:imgLayer>
                </a14:imgProps>
              </a:ext>
              <a:ext uri="{28A0092B-C50C-407E-A947-70E740481C1C}">
                <a14:useLocalDpi xmlns:a14="http://schemas.microsoft.com/office/drawing/2010/main" val="0"/>
              </a:ext>
            </a:extLst>
          </a:blip>
          <a:srcRect/>
          <a:stretch/>
        </p:blipFill>
        <p:spPr>
          <a:xfrm>
            <a:off x="-714375" y="-58289"/>
            <a:ext cx="12906375" cy="6916287"/>
          </a:xfrm>
          <a:custGeom>
            <a:avLst/>
            <a:gdLst/>
            <a:ahLst/>
            <a:cxnLst/>
            <a:rect l="l" t="t" r="r" b="b"/>
            <a:pathLst>
              <a:path w="12192000" h="6858000">
                <a:moveTo>
                  <a:pt x="0" y="0"/>
                </a:moveTo>
                <a:lnTo>
                  <a:pt x="12192000" y="0"/>
                </a:lnTo>
                <a:lnTo>
                  <a:pt x="12192000" y="6858000"/>
                </a:lnTo>
                <a:lnTo>
                  <a:pt x="0" y="6858000"/>
                </a:lnTo>
                <a:close/>
              </a:path>
            </a:pathLst>
          </a:custGeom>
        </p:spPr>
      </p:pic>
      <p:sp>
        <p:nvSpPr>
          <p:cNvPr id="23" name="Rectangle 22">
            <a:extLst>
              <a:ext uri="{FF2B5EF4-FFF2-40B4-BE49-F238E27FC236}">
                <a16:creationId xmlns:a16="http://schemas.microsoft.com/office/drawing/2014/main" id="{AD4EA4DF-0E7C-4098-86F6-7D0ACAEFC0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332287" y="0"/>
            <a:ext cx="7859713" cy="6857998"/>
          </a:xfrm>
          <a:prstGeom prst="rect">
            <a:avLst/>
          </a:prstGeom>
          <a:gradFill flip="none" rotWithShape="1">
            <a:gsLst>
              <a:gs pos="50000">
                <a:schemeClr val="bg2">
                  <a:alpha val="60000"/>
                </a:schemeClr>
              </a:gs>
              <a:gs pos="0">
                <a:schemeClr val="bg2">
                  <a:alpha val="0"/>
                </a:schemeClr>
              </a:gs>
            </a:gsLst>
            <a:lin ang="10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ítulo 1">
            <a:extLst>
              <a:ext uri="{FF2B5EF4-FFF2-40B4-BE49-F238E27FC236}">
                <a16:creationId xmlns:a16="http://schemas.microsoft.com/office/drawing/2014/main" id="{89141C5E-41C5-B8B1-00FC-AB56435C7A63}"/>
              </a:ext>
            </a:extLst>
          </p:cNvPr>
          <p:cNvSpPr txBox="1">
            <a:spLocks/>
          </p:cNvSpPr>
          <p:nvPr/>
        </p:nvSpPr>
        <p:spPr>
          <a:xfrm>
            <a:off x="7524750" y="4115366"/>
            <a:ext cx="4480043" cy="2887174"/>
          </a:xfrm>
          <a:prstGeom prst="rect">
            <a:avLst/>
          </a:prstGeom>
        </p:spPr>
        <p:txBody>
          <a:bodyPr vert="horz" wrap="square" lIns="0" tIns="0" rIns="0" bIns="0" rtlCol="0" anchor="b" anchorCtr="0">
            <a:normAutofit fontScale="92500" lnSpcReduction="10000"/>
          </a:bodyPr>
          <a:lstStyle>
            <a:lvl1pPr algn="l" defTabSz="914400" rtl="0" eaLnBrk="1" latinLnBrk="0" hangingPunct="1">
              <a:lnSpc>
                <a:spcPct val="100000"/>
              </a:lnSpc>
              <a:spcBef>
                <a:spcPct val="0"/>
              </a:spcBef>
              <a:buNone/>
              <a:defRPr lang="en-US" sz="4800" kern="1200" dirty="0">
                <a:solidFill>
                  <a:schemeClr val="tx1"/>
                </a:solidFill>
                <a:latin typeface="+mj-lt"/>
                <a:ea typeface="+mj-ea"/>
                <a:cs typeface="+mj-cs"/>
              </a:defRPr>
            </a:lvl1pPr>
          </a:lstStyle>
          <a:p>
            <a:pPr algn="r">
              <a:lnSpc>
                <a:spcPct val="150000"/>
              </a:lnSpc>
              <a:spcAft>
                <a:spcPts val="600"/>
              </a:spcAft>
            </a:pPr>
            <a:r>
              <a:rPr lang="en-US" kern="1200" dirty="0">
                <a:solidFill>
                  <a:schemeClr val="tx1"/>
                </a:solidFill>
                <a:latin typeface="+mj-lt"/>
                <a:ea typeface="+mj-ea"/>
                <a:cs typeface="+mj-cs"/>
              </a:rPr>
              <a:t>Las claves de la </a:t>
            </a:r>
            <a:r>
              <a:rPr lang="en-US" b="1" dirty="0">
                <a:solidFill>
                  <a:srgbClr val="FFF309"/>
                </a:solidFill>
              </a:rPr>
              <a:t>ACCESIBILIDAD</a:t>
            </a:r>
            <a:br>
              <a:rPr lang="en-US" kern="1200" dirty="0">
                <a:solidFill>
                  <a:schemeClr val="tx1"/>
                </a:solidFill>
                <a:latin typeface="+mj-lt"/>
                <a:ea typeface="+mj-ea"/>
                <a:cs typeface="+mj-cs"/>
              </a:rPr>
            </a:br>
            <a:endParaRPr lang="en-US" kern="1200" dirty="0">
              <a:solidFill>
                <a:schemeClr val="tx1"/>
              </a:solidFill>
              <a:latin typeface="+mj-lt"/>
              <a:ea typeface="+mj-ea"/>
              <a:cs typeface="+mj-cs"/>
            </a:endParaRPr>
          </a:p>
        </p:txBody>
      </p:sp>
      <p:sp>
        <p:nvSpPr>
          <p:cNvPr id="25" name="Rectangle 24">
            <a:extLst>
              <a:ext uri="{FF2B5EF4-FFF2-40B4-BE49-F238E27FC236}">
                <a16:creationId xmlns:a16="http://schemas.microsoft.com/office/drawing/2014/main" id="{FE05BC49-0F00-4C85-9AF5-A0CC5B39C8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290921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Freeform: Shape 29">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2" name="Oval 31">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4" name="Oval 33">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36" name="Group 35">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37" name="Freeform: Shape 36">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Freeform: Shape 37">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9" name="Oval 38">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0" name="Oval 39">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42" name="Rectangle 41">
            <a:extLst>
              <a:ext uri="{FF2B5EF4-FFF2-40B4-BE49-F238E27FC236}">
                <a16:creationId xmlns:a16="http://schemas.microsoft.com/office/drawing/2014/main" id="{E76424EA-2FE7-47E5-99E5-7EDD3063F7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Imagen 2" descr="Icono&#10;&#10;Descripción generada automáticamente">
            <a:extLst>
              <a:ext uri="{FF2B5EF4-FFF2-40B4-BE49-F238E27FC236}">
                <a16:creationId xmlns:a16="http://schemas.microsoft.com/office/drawing/2014/main" id="{31AB3735-B17C-776C-3DA0-E2F645EC7712}"/>
              </a:ext>
            </a:extLst>
          </p:cNvPr>
          <p:cNvPicPr>
            <a:picLocks noChangeAspect="1"/>
          </p:cNvPicPr>
          <p:nvPr/>
        </p:nvPicPr>
        <p:blipFill rotWithShape="1">
          <a:blip r:embed="rId2">
            <a:extLst>
              <a:ext uri="{28A0092B-C50C-407E-A947-70E740481C1C}">
                <a14:useLocalDpi xmlns:a14="http://schemas.microsoft.com/office/drawing/2010/main" val="0"/>
              </a:ext>
            </a:extLst>
          </a:blip>
          <a:srcRect l="5340" r="1619" b="-3"/>
          <a:stretch/>
        </p:blipFill>
        <p:spPr>
          <a:xfrm>
            <a:off x="20" y="1"/>
            <a:ext cx="12191980" cy="6858000"/>
          </a:xfrm>
          <a:custGeom>
            <a:avLst/>
            <a:gdLst/>
            <a:ahLst/>
            <a:cxnLst/>
            <a:rect l="l" t="t" r="r" b="b"/>
            <a:pathLst>
              <a:path w="7448551" h="6858000">
                <a:moveTo>
                  <a:pt x="0" y="0"/>
                </a:moveTo>
                <a:lnTo>
                  <a:pt x="7448551" y="0"/>
                </a:lnTo>
                <a:lnTo>
                  <a:pt x="7448551" y="6858000"/>
                </a:lnTo>
                <a:lnTo>
                  <a:pt x="0" y="6858000"/>
                </a:lnTo>
                <a:close/>
              </a:path>
            </a:pathLst>
          </a:custGeom>
        </p:spPr>
      </p:pic>
      <p:sp useBgFill="1">
        <p:nvSpPr>
          <p:cNvPr id="44" name="Rectangle 43">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448550" y="0"/>
            <a:ext cx="474345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ítulo 1">
            <a:extLst>
              <a:ext uri="{FF2B5EF4-FFF2-40B4-BE49-F238E27FC236}">
                <a16:creationId xmlns:a16="http://schemas.microsoft.com/office/drawing/2014/main" id="{72023E88-A648-7B11-DAA5-79D389CEB9EE}"/>
              </a:ext>
            </a:extLst>
          </p:cNvPr>
          <p:cNvSpPr txBox="1">
            <a:spLocks/>
          </p:cNvSpPr>
          <p:nvPr/>
        </p:nvSpPr>
        <p:spPr>
          <a:xfrm>
            <a:off x="7999414" y="1051551"/>
            <a:ext cx="3565524" cy="2384898"/>
          </a:xfrm>
          <a:prstGeom prst="rect">
            <a:avLst/>
          </a:prstGeom>
        </p:spPr>
        <p:txBody>
          <a:bodyPr vert="horz" wrap="square" lIns="0" tIns="0" rIns="0" bIns="0" rtlCol="0" anchor="b" anchorCtr="0">
            <a:normAutofit/>
          </a:bodyPr>
          <a:lstStyle>
            <a:lvl1pPr algn="l" defTabSz="914400" rtl="0" eaLnBrk="1" latinLnBrk="0" hangingPunct="1">
              <a:lnSpc>
                <a:spcPct val="100000"/>
              </a:lnSpc>
              <a:spcBef>
                <a:spcPct val="0"/>
              </a:spcBef>
              <a:buNone/>
              <a:defRPr lang="en-US" sz="4800" kern="1200" dirty="0">
                <a:solidFill>
                  <a:schemeClr val="tx1"/>
                </a:solidFill>
                <a:latin typeface="+mj-lt"/>
                <a:ea typeface="+mj-ea"/>
                <a:cs typeface="+mj-cs"/>
              </a:defRPr>
            </a:lvl1pPr>
          </a:lstStyle>
          <a:p>
            <a:pPr>
              <a:lnSpc>
                <a:spcPct val="90000"/>
              </a:lnSpc>
              <a:spcAft>
                <a:spcPts val="600"/>
              </a:spcAft>
            </a:pPr>
            <a:r>
              <a:rPr lang="en-US" sz="4100" kern="1200" dirty="0" err="1">
                <a:solidFill>
                  <a:schemeClr val="tx1"/>
                </a:solidFill>
                <a:latin typeface="+mj-lt"/>
                <a:ea typeface="+mj-ea"/>
                <a:cs typeface="+mj-cs"/>
              </a:rPr>
              <a:t>Observa</a:t>
            </a:r>
            <a:r>
              <a:rPr lang="en-US" sz="4100" kern="1200" dirty="0">
                <a:solidFill>
                  <a:schemeClr val="tx1"/>
                </a:solidFill>
                <a:latin typeface="+mj-lt"/>
                <a:ea typeface="+mj-ea"/>
                <a:cs typeface="+mj-cs"/>
              </a:rPr>
              <a:t> </a:t>
            </a:r>
            <a:r>
              <a:rPr lang="en-US" sz="4100" kern="1200" dirty="0" err="1">
                <a:solidFill>
                  <a:schemeClr val="tx1"/>
                </a:solidFill>
                <a:latin typeface="+mj-lt"/>
                <a:ea typeface="+mj-ea"/>
                <a:cs typeface="+mj-cs"/>
              </a:rPr>
              <a:t>detenidamente</a:t>
            </a:r>
            <a:r>
              <a:rPr lang="en-US" sz="4100" kern="1200" dirty="0">
                <a:solidFill>
                  <a:schemeClr val="tx1"/>
                </a:solidFill>
                <a:latin typeface="+mj-lt"/>
                <a:ea typeface="+mj-ea"/>
                <a:cs typeface="+mj-cs"/>
              </a:rPr>
              <a:t> la </a:t>
            </a:r>
            <a:r>
              <a:rPr lang="en-US" sz="4100" kern="1200" dirty="0" err="1">
                <a:solidFill>
                  <a:schemeClr val="tx1"/>
                </a:solidFill>
                <a:latin typeface="+mj-lt"/>
                <a:ea typeface="+mj-ea"/>
                <a:cs typeface="+mj-cs"/>
              </a:rPr>
              <a:t>siguiente</a:t>
            </a:r>
            <a:r>
              <a:rPr lang="en-US" sz="4100" kern="1200" dirty="0">
                <a:solidFill>
                  <a:schemeClr val="tx1"/>
                </a:solidFill>
                <a:latin typeface="+mj-lt"/>
                <a:ea typeface="+mj-ea"/>
                <a:cs typeface="+mj-cs"/>
              </a:rPr>
              <a:t> imagen</a:t>
            </a:r>
          </a:p>
        </p:txBody>
      </p:sp>
      <p:sp>
        <p:nvSpPr>
          <p:cNvPr id="46" name="Oval 45">
            <a:extLst>
              <a:ext uri="{FF2B5EF4-FFF2-40B4-BE49-F238E27FC236}">
                <a16:creationId xmlns:a16="http://schemas.microsoft.com/office/drawing/2014/main" id="{7AEC842D-C905-4DEA-B1C3-CA51995C57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99413" y="445272"/>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48" name="Group 47">
            <a:extLst>
              <a:ext uri="{FF2B5EF4-FFF2-40B4-BE49-F238E27FC236}">
                <a16:creationId xmlns:a16="http://schemas.microsoft.com/office/drawing/2014/main" id="{4592A8CB-0B0A-43A5-86F4-712B0C46967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10915301" y="5534728"/>
            <a:ext cx="667802" cy="631474"/>
            <a:chOff x="10478914" y="1506691"/>
            <a:chExt cx="667802" cy="631474"/>
          </a:xfrm>
        </p:grpSpPr>
        <p:sp>
          <p:nvSpPr>
            <p:cNvPr id="49" name="Freeform: Shape 48">
              <a:extLst>
                <a:ext uri="{FF2B5EF4-FFF2-40B4-BE49-F238E27FC236}">
                  <a16:creationId xmlns:a16="http://schemas.microsoft.com/office/drawing/2014/main" id="{4C63B2AC-3D19-416D-A37F-2DDA8A36513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8100000">
              <a:off x="10606715" y="1506691"/>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0" name="Oval 49">
              <a:extLst>
                <a:ext uri="{FF2B5EF4-FFF2-40B4-BE49-F238E27FC236}">
                  <a16:creationId xmlns:a16="http://schemas.microsoft.com/office/drawing/2014/main" id="{8A474391-1271-45F9-A39C-8641371ABC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a:off x="10613915" y="1424627"/>
              <a:ext cx="270000" cy="540001"/>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52" name="Rectangle 51">
            <a:extLst>
              <a:ext uri="{FF2B5EF4-FFF2-40B4-BE49-F238E27FC236}">
                <a16:creationId xmlns:a16="http://schemas.microsoft.com/office/drawing/2014/main" id="{3F7CD3B8-4EAD-4444-9EB3-CA03A66128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4751181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998" y="5334748"/>
            <a:ext cx="678135" cy="990000"/>
            <a:chOff x="10490969" y="1448827"/>
            <a:chExt cx="678135" cy="990000"/>
          </a:xfrm>
        </p:grpSpPr>
        <p:sp>
          <p:nvSpPr>
            <p:cNvPr id="10" name="Freeform: Shape 9">
              <a:extLst>
                <a:ext uri="{FF2B5EF4-FFF2-40B4-BE49-F238E27FC236}">
                  <a16:creationId xmlns:a16="http://schemas.microsoft.com/office/drawing/2014/main" id="{02ECB475-568C-47AC-B16D-2E202DEB2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1" name="Oval 10">
              <a:extLst>
                <a:ext uri="{FF2B5EF4-FFF2-40B4-BE49-F238E27FC236}">
                  <a16:creationId xmlns:a16="http://schemas.microsoft.com/office/drawing/2014/main" id="{080D8764-525A-441E-B58F-068E82F09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Oval 11">
              <a:extLst>
                <a:ext uri="{FF2B5EF4-FFF2-40B4-BE49-F238E27FC236}">
                  <a16:creationId xmlns:a16="http://schemas.microsoft.com/office/drawing/2014/main" id="{11196109-6F2B-4738-B2FC-2CCC753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 name="Freeform: Shape 12">
              <a:extLst>
                <a:ext uri="{FF2B5EF4-FFF2-40B4-BE49-F238E27FC236}">
                  <a16:creationId xmlns:a16="http://schemas.microsoft.com/office/drawing/2014/main" id="{F7E468C2-69B8-470B-85E3-801A3CB1D7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useBgFill="1">
        <p:nvSpPr>
          <p:cNvPr id="15" name="Rectangle 14">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magen 3" descr="Icono&#10;&#10;Descripción generada automáticamente">
            <a:extLst>
              <a:ext uri="{FF2B5EF4-FFF2-40B4-BE49-F238E27FC236}">
                <a16:creationId xmlns:a16="http://schemas.microsoft.com/office/drawing/2014/main" id="{3C414EEE-AE69-FD50-6BCC-408B6565E9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8763" y="1691079"/>
            <a:ext cx="5389244" cy="3594257"/>
          </a:xfrm>
          <a:custGeom>
            <a:avLst/>
            <a:gdLst/>
            <a:ahLst/>
            <a:cxnLst/>
            <a:rect l="l" t="t" r="r" b="b"/>
            <a:pathLst>
              <a:path w="5092062" h="5759450">
                <a:moveTo>
                  <a:pt x="0" y="0"/>
                </a:moveTo>
                <a:lnTo>
                  <a:pt x="5092062" y="0"/>
                </a:lnTo>
                <a:lnTo>
                  <a:pt x="5092062" y="5759450"/>
                </a:lnTo>
                <a:lnTo>
                  <a:pt x="0" y="5759450"/>
                </a:lnTo>
                <a:close/>
              </a:path>
            </a:pathLst>
          </a:custGeom>
        </p:spPr>
      </p:pic>
      <p:sp>
        <p:nvSpPr>
          <p:cNvPr id="2" name="Título 1">
            <a:extLst>
              <a:ext uri="{FF2B5EF4-FFF2-40B4-BE49-F238E27FC236}">
                <a16:creationId xmlns:a16="http://schemas.microsoft.com/office/drawing/2014/main" id="{3D1DDE05-6D2B-BBFF-8FFB-60CA65A82CCE}"/>
              </a:ext>
            </a:extLst>
          </p:cNvPr>
          <p:cNvSpPr txBox="1">
            <a:spLocks/>
          </p:cNvSpPr>
          <p:nvPr/>
        </p:nvSpPr>
        <p:spPr>
          <a:xfrm>
            <a:off x="6096000" y="1347865"/>
            <a:ext cx="5921341" cy="5004999"/>
          </a:xfrm>
          <a:prstGeom prst="rect">
            <a:avLst/>
          </a:prstGeom>
        </p:spPr>
        <p:txBody>
          <a:bodyPr vert="horz" wrap="square" lIns="0" tIns="0" rIns="0" bIns="0" rtlCol="0" anchor="t" anchorCtr="0">
            <a:normAutofit fontScale="92500" lnSpcReduction="10000"/>
          </a:bodyPr>
          <a:lstStyle>
            <a:defPPr>
              <a:defRPr lang="es-ES"/>
            </a:defPPr>
            <a:lvl1pPr>
              <a:lnSpc>
                <a:spcPct val="100000"/>
              </a:lnSpc>
              <a:spcBef>
                <a:spcPct val="0"/>
              </a:spcBef>
              <a:buNone/>
              <a:defRPr sz="2800">
                <a:ea typeface="+mj-ea"/>
                <a:cs typeface="+mj-cs"/>
              </a:defRPr>
            </a:lvl1pPr>
          </a:lstStyle>
          <a:p>
            <a:pPr>
              <a:spcAft>
                <a:spcPts val="800"/>
              </a:spcAft>
            </a:pPr>
            <a:r>
              <a:rPr lang="es-ES" dirty="0">
                <a:latin typeface="Helvetica" panose="020B0604020202020204" pitchFamily="34" charset="0"/>
                <a:cs typeface="Helvetica" panose="020B0604020202020204" pitchFamily="34" charset="0"/>
              </a:rPr>
              <a:t>La accesibilidad implica romper las barreras para personas con dificultades visuales, auditivas, cognitivas y de movilidad. </a:t>
            </a:r>
          </a:p>
          <a:p>
            <a:pPr>
              <a:spcAft>
                <a:spcPts val="800"/>
              </a:spcAft>
            </a:pPr>
            <a:endParaRPr lang="es-ES" sz="800" dirty="0">
              <a:latin typeface="Helvetica" panose="020B0604020202020204" pitchFamily="34" charset="0"/>
              <a:cs typeface="Helvetica" panose="020B0604020202020204" pitchFamily="34" charset="0"/>
            </a:endParaRPr>
          </a:p>
          <a:p>
            <a:pPr>
              <a:spcAft>
                <a:spcPts val="800"/>
              </a:spcAft>
            </a:pPr>
            <a:r>
              <a:rPr lang="es-ES" dirty="0">
                <a:latin typeface="Helvetica" panose="020B0604020202020204" pitchFamily="34" charset="0"/>
                <a:cs typeface="Helvetica" panose="020B0604020202020204" pitchFamily="34" charset="0"/>
              </a:rPr>
              <a:t>Hacer el software accesible no es hacerle “un favor” a unos pocos, es un beneficio para TODOS.</a:t>
            </a:r>
          </a:p>
          <a:p>
            <a:pPr>
              <a:spcAft>
                <a:spcPts val="800"/>
              </a:spcAft>
            </a:pPr>
            <a:endParaRPr lang="es-ES" dirty="0">
              <a:latin typeface="Helvetica" panose="020B0604020202020204" pitchFamily="34" charset="0"/>
              <a:cs typeface="Helvetica" panose="020B0604020202020204" pitchFamily="34" charset="0"/>
            </a:endParaRPr>
          </a:p>
          <a:p>
            <a:pPr>
              <a:spcAft>
                <a:spcPts val="800"/>
              </a:spcAft>
            </a:pPr>
            <a:r>
              <a:rPr lang="es-ES" dirty="0">
                <a:latin typeface="Helvetica" panose="020B0604020202020204" pitchFamily="34" charset="0"/>
                <a:cs typeface="Helvetica" panose="020B0604020202020204" pitchFamily="34" charset="0"/>
              </a:rPr>
              <a:t>Sólo como dato: el 15% de la población mundial experimenta algún tipo de discapacidad, es decir, </a:t>
            </a:r>
            <a:r>
              <a:rPr lang="es-ES" b="1" dirty="0">
                <a:latin typeface="Helvetica" panose="020B0604020202020204" pitchFamily="34" charset="0"/>
                <a:cs typeface="Helvetica" panose="020B0604020202020204" pitchFamily="34" charset="0"/>
              </a:rPr>
              <a:t>1.000 millones de personas</a:t>
            </a:r>
            <a:r>
              <a:rPr lang="es-ES" dirty="0">
                <a:latin typeface="Helvetica" panose="020B0604020202020204" pitchFamily="34" charset="0"/>
                <a:cs typeface="Helvetica" panose="020B0604020202020204" pitchFamily="34" charset="0"/>
              </a:rPr>
              <a:t>.  En España, </a:t>
            </a:r>
            <a:r>
              <a:rPr lang="es-ES" b="1" dirty="0">
                <a:latin typeface="Helvetica" panose="020B0604020202020204" pitchFamily="34" charset="0"/>
                <a:cs typeface="Helvetica" panose="020B0604020202020204" pitchFamily="34" charset="0"/>
              </a:rPr>
              <a:t>4 millones</a:t>
            </a:r>
            <a:r>
              <a:rPr lang="es-ES" dirty="0">
                <a:latin typeface="Helvetica" panose="020B0604020202020204" pitchFamily="34" charset="0"/>
                <a:cs typeface="Helvetica" panose="020B0604020202020204" pitchFamily="34" charset="0"/>
              </a:rPr>
              <a:t>.</a:t>
            </a:r>
          </a:p>
        </p:txBody>
      </p:sp>
    </p:spTree>
    <p:extLst>
      <p:ext uri="{BB962C8B-B14F-4D97-AF65-F5344CB8AC3E}">
        <p14:creationId xmlns:p14="http://schemas.microsoft.com/office/powerpoint/2010/main" val="428532971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998" y="5334748"/>
            <a:ext cx="678135" cy="990000"/>
            <a:chOff x="10490969" y="1448827"/>
            <a:chExt cx="678135" cy="990000"/>
          </a:xfrm>
        </p:grpSpPr>
        <p:sp>
          <p:nvSpPr>
            <p:cNvPr id="10" name="Freeform: Shape 9">
              <a:extLst>
                <a:ext uri="{FF2B5EF4-FFF2-40B4-BE49-F238E27FC236}">
                  <a16:creationId xmlns:a16="http://schemas.microsoft.com/office/drawing/2014/main" id="{02ECB475-568C-47AC-B16D-2E202DEB2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1" name="Oval 10">
              <a:extLst>
                <a:ext uri="{FF2B5EF4-FFF2-40B4-BE49-F238E27FC236}">
                  <a16:creationId xmlns:a16="http://schemas.microsoft.com/office/drawing/2014/main" id="{080D8764-525A-441E-B58F-068E82F09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Oval 11">
              <a:extLst>
                <a:ext uri="{FF2B5EF4-FFF2-40B4-BE49-F238E27FC236}">
                  <a16:creationId xmlns:a16="http://schemas.microsoft.com/office/drawing/2014/main" id="{11196109-6F2B-4738-B2FC-2CCC753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 name="Freeform: Shape 12">
              <a:extLst>
                <a:ext uri="{FF2B5EF4-FFF2-40B4-BE49-F238E27FC236}">
                  <a16:creationId xmlns:a16="http://schemas.microsoft.com/office/drawing/2014/main" id="{F7E468C2-69B8-470B-85E3-801A3CB1D7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useBgFill="1">
        <p:nvSpPr>
          <p:cNvPr id="15" name="Rectangle 14">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3D1DDE05-6D2B-BBFF-8FFB-60CA65A82CCE}"/>
              </a:ext>
            </a:extLst>
          </p:cNvPr>
          <p:cNvSpPr txBox="1">
            <a:spLocks/>
          </p:cNvSpPr>
          <p:nvPr/>
        </p:nvSpPr>
        <p:spPr>
          <a:xfrm>
            <a:off x="1187455" y="814676"/>
            <a:ext cx="5921341" cy="1477528"/>
          </a:xfrm>
          <a:prstGeom prst="rect">
            <a:avLst/>
          </a:prstGeom>
        </p:spPr>
        <p:txBody>
          <a:bodyPr vert="horz" wrap="square" lIns="0" tIns="0" rIns="0" bIns="0" rtlCol="0" anchor="t" anchorCtr="0">
            <a:normAutofit/>
          </a:bodyPr>
          <a:lstStyle>
            <a:defPPr>
              <a:defRPr lang="es-ES"/>
            </a:defPPr>
            <a:lvl1pPr>
              <a:lnSpc>
                <a:spcPct val="100000"/>
              </a:lnSpc>
              <a:spcBef>
                <a:spcPct val="0"/>
              </a:spcBef>
              <a:buNone/>
              <a:defRPr sz="2800">
                <a:ea typeface="+mj-ea"/>
                <a:cs typeface="+mj-cs"/>
              </a:defRPr>
            </a:lvl1pPr>
          </a:lstStyle>
          <a:p>
            <a:pPr>
              <a:spcAft>
                <a:spcPts val="800"/>
              </a:spcAft>
            </a:pPr>
            <a:r>
              <a:rPr lang="es-ES" dirty="0">
                <a:latin typeface="Helvetica" panose="020B0604020202020204" pitchFamily="34" charset="0"/>
                <a:cs typeface="Helvetica" panose="020B0604020202020204" pitchFamily="34" charset="0"/>
              </a:rPr>
              <a:t>Presencia de personas con discapacidad en las Redes Sociales:</a:t>
            </a:r>
          </a:p>
        </p:txBody>
      </p:sp>
      <p:pic>
        <p:nvPicPr>
          <p:cNvPr id="7" name="Imagen 6" descr="Icono&#10;&#10;Descripción generada automáticamente">
            <a:extLst>
              <a:ext uri="{FF2B5EF4-FFF2-40B4-BE49-F238E27FC236}">
                <a16:creationId xmlns:a16="http://schemas.microsoft.com/office/drawing/2014/main" id="{7058236D-B361-B711-1494-ADD892871B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15430" y="2405948"/>
            <a:ext cx="8161139" cy="2613537"/>
          </a:xfrm>
          <a:prstGeom prst="rect">
            <a:avLst/>
          </a:prstGeom>
        </p:spPr>
      </p:pic>
    </p:spTree>
    <p:extLst>
      <p:ext uri="{BB962C8B-B14F-4D97-AF65-F5344CB8AC3E}">
        <p14:creationId xmlns:p14="http://schemas.microsoft.com/office/powerpoint/2010/main" val="199554803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998" y="5334748"/>
            <a:ext cx="678135" cy="990000"/>
            <a:chOff x="10490969" y="1448827"/>
            <a:chExt cx="678135" cy="990000"/>
          </a:xfrm>
        </p:grpSpPr>
        <p:sp>
          <p:nvSpPr>
            <p:cNvPr id="10" name="Freeform: Shape 9">
              <a:extLst>
                <a:ext uri="{FF2B5EF4-FFF2-40B4-BE49-F238E27FC236}">
                  <a16:creationId xmlns:a16="http://schemas.microsoft.com/office/drawing/2014/main" id="{02ECB475-568C-47AC-B16D-2E202DEB2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1" name="Oval 10">
              <a:extLst>
                <a:ext uri="{FF2B5EF4-FFF2-40B4-BE49-F238E27FC236}">
                  <a16:creationId xmlns:a16="http://schemas.microsoft.com/office/drawing/2014/main" id="{080D8764-525A-441E-B58F-068E82F09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Oval 11">
              <a:extLst>
                <a:ext uri="{FF2B5EF4-FFF2-40B4-BE49-F238E27FC236}">
                  <a16:creationId xmlns:a16="http://schemas.microsoft.com/office/drawing/2014/main" id="{11196109-6F2B-4738-B2FC-2CCC753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 name="Freeform: Shape 12">
              <a:extLst>
                <a:ext uri="{FF2B5EF4-FFF2-40B4-BE49-F238E27FC236}">
                  <a16:creationId xmlns:a16="http://schemas.microsoft.com/office/drawing/2014/main" id="{F7E468C2-69B8-470B-85E3-801A3CB1D7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useBgFill="1">
        <p:nvSpPr>
          <p:cNvPr id="15" name="Rectangle 14">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3D1DDE05-6D2B-BBFF-8FFB-60CA65A82CCE}"/>
              </a:ext>
            </a:extLst>
          </p:cNvPr>
          <p:cNvSpPr txBox="1">
            <a:spLocks/>
          </p:cNvSpPr>
          <p:nvPr/>
        </p:nvSpPr>
        <p:spPr>
          <a:xfrm>
            <a:off x="137856" y="6109796"/>
            <a:ext cx="3322900" cy="551787"/>
          </a:xfrm>
          <a:prstGeom prst="rect">
            <a:avLst/>
          </a:prstGeom>
        </p:spPr>
        <p:txBody>
          <a:bodyPr vert="horz" wrap="square" lIns="0" tIns="0" rIns="0" bIns="0" rtlCol="0" anchor="t" anchorCtr="0">
            <a:normAutofit/>
          </a:bodyPr>
          <a:lstStyle>
            <a:defPPr>
              <a:defRPr lang="es-ES"/>
            </a:defPPr>
            <a:lvl1pPr>
              <a:lnSpc>
                <a:spcPct val="100000"/>
              </a:lnSpc>
              <a:spcBef>
                <a:spcPct val="0"/>
              </a:spcBef>
              <a:buNone/>
              <a:defRPr sz="2800">
                <a:ea typeface="+mj-ea"/>
                <a:cs typeface="+mj-cs"/>
              </a:defRPr>
            </a:lvl1pPr>
          </a:lstStyle>
          <a:p>
            <a:pPr>
              <a:spcAft>
                <a:spcPts val="800"/>
              </a:spcAft>
            </a:pPr>
            <a:r>
              <a:rPr lang="es-ES" dirty="0">
                <a:latin typeface="Helvetica" panose="020B0604020202020204" pitchFamily="34" charset="0"/>
                <a:cs typeface="Helvetica" panose="020B0604020202020204" pitchFamily="34" charset="0"/>
              </a:rPr>
              <a:t>Informe Adecco:</a:t>
            </a:r>
          </a:p>
        </p:txBody>
      </p:sp>
      <p:pic>
        <p:nvPicPr>
          <p:cNvPr id="4" name="Imagen 3" descr="Interfaz de usuario gráfica&#10;&#10;Descripción generada automáticamente con confianza media">
            <a:extLst>
              <a:ext uri="{FF2B5EF4-FFF2-40B4-BE49-F238E27FC236}">
                <a16:creationId xmlns:a16="http://schemas.microsoft.com/office/drawing/2014/main" id="{ECC997A2-AC14-8124-6A09-B18302D851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85769" y="223837"/>
            <a:ext cx="9039225" cy="6410325"/>
          </a:xfrm>
          <a:prstGeom prst="rect">
            <a:avLst/>
          </a:prstGeom>
        </p:spPr>
      </p:pic>
    </p:spTree>
    <p:extLst>
      <p:ext uri="{BB962C8B-B14F-4D97-AF65-F5344CB8AC3E}">
        <p14:creationId xmlns:p14="http://schemas.microsoft.com/office/powerpoint/2010/main" val="416840437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5CEA80D-1138-878F-085D-E98ED85E1737}"/>
              </a:ext>
            </a:extLst>
          </p:cNvPr>
          <p:cNvSpPr txBox="1">
            <a:spLocks/>
          </p:cNvSpPr>
          <p:nvPr/>
        </p:nvSpPr>
        <p:spPr>
          <a:xfrm>
            <a:off x="557223" y="21740"/>
            <a:ext cx="9217026" cy="3864534"/>
          </a:xfrm>
          <a:prstGeom prst="rect">
            <a:avLst/>
          </a:prstGeom>
        </p:spPr>
        <p:txBody>
          <a:bodyPr vert="horz" wrap="square" lIns="0" tIns="0" rIns="0" bIns="0" rtlCol="0" anchor="t" anchorCtr="0">
            <a:normAutofit/>
          </a:bodyPr>
          <a:lstStyle>
            <a:lvl1pPr algn="l" defTabSz="914400" rtl="0" eaLnBrk="1" latinLnBrk="0" hangingPunct="1">
              <a:lnSpc>
                <a:spcPct val="100000"/>
              </a:lnSpc>
              <a:spcBef>
                <a:spcPct val="0"/>
              </a:spcBef>
              <a:buNone/>
              <a:defRPr lang="en-US" sz="4800" kern="1200" dirty="0">
                <a:solidFill>
                  <a:schemeClr val="tx1"/>
                </a:solidFill>
                <a:latin typeface="+mj-lt"/>
                <a:ea typeface="+mj-ea"/>
                <a:cs typeface="+mj-cs"/>
              </a:defRPr>
            </a:lvl1pPr>
          </a:lstStyle>
          <a:p>
            <a:pPr>
              <a:lnSpc>
                <a:spcPct val="90000"/>
              </a:lnSpc>
            </a:pPr>
            <a:r>
              <a:rPr lang="es-ES" sz="7200" dirty="0"/>
              <a:t>¿Por qué hacer una interfaz accesible?</a:t>
            </a:r>
            <a:br>
              <a:rPr lang="es-ES" sz="7200" dirty="0"/>
            </a:br>
            <a:endParaRPr lang="es-ES" sz="7200" dirty="0"/>
          </a:p>
        </p:txBody>
      </p:sp>
      <p:sp>
        <p:nvSpPr>
          <p:cNvPr id="3" name="Marcador de texto 2">
            <a:extLst>
              <a:ext uri="{FF2B5EF4-FFF2-40B4-BE49-F238E27FC236}">
                <a16:creationId xmlns:a16="http://schemas.microsoft.com/office/drawing/2014/main" id="{2A852023-3216-AC72-9C74-15296FF53364}"/>
              </a:ext>
            </a:extLst>
          </p:cNvPr>
          <p:cNvSpPr txBox="1">
            <a:spLocks/>
          </p:cNvSpPr>
          <p:nvPr/>
        </p:nvSpPr>
        <p:spPr>
          <a:xfrm>
            <a:off x="2116327" y="2546177"/>
            <a:ext cx="9642352" cy="4092418"/>
          </a:xfrm>
          <a:prstGeom prst="rect">
            <a:avLst/>
          </a:prstGeom>
        </p:spPr>
        <p:txBody>
          <a:bodyPr vert="horz" wrap="square" lIns="0" tIns="0" rIns="0" bIns="0" rtlCol="0">
            <a:noAutofit/>
          </a:bodyPr>
          <a:lst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0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20000"/>
              </a:lnSpc>
              <a:spcBef>
                <a:spcPct val="0"/>
              </a:spcBef>
              <a:buNone/>
            </a:pPr>
            <a:r>
              <a:rPr lang="es-ES" sz="2300" dirty="0">
                <a:solidFill>
                  <a:schemeClr val="tx1"/>
                </a:solidFill>
                <a:latin typeface="Helvetica" panose="020B0604020202020204" pitchFamily="34" charset="0"/>
                <a:ea typeface="+mj-ea"/>
                <a:cs typeface="Helvetica" panose="020B0604020202020204" pitchFamily="34" charset="0"/>
              </a:rPr>
              <a:t>A parte de ser un </a:t>
            </a:r>
            <a:r>
              <a:rPr lang="es-ES" sz="2300" b="1" dirty="0">
                <a:solidFill>
                  <a:schemeClr val="tx1"/>
                </a:solidFill>
                <a:latin typeface="Helvetica" panose="020B0604020202020204" pitchFamily="34" charset="0"/>
                <a:ea typeface="+mj-ea"/>
                <a:cs typeface="Helvetica" panose="020B0604020202020204" pitchFamily="34" charset="0"/>
              </a:rPr>
              <a:t>tema humano de primer nivel </a:t>
            </a:r>
            <a:r>
              <a:rPr lang="es-ES" sz="2300" dirty="0">
                <a:solidFill>
                  <a:schemeClr val="tx1"/>
                </a:solidFill>
                <a:latin typeface="Helvetica" panose="020B0604020202020204" pitchFamily="34" charset="0"/>
                <a:ea typeface="+mj-ea"/>
                <a:cs typeface="Helvetica" panose="020B0604020202020204" pitchFamily="34" charset="0"/>
              </a:rPr>
              <a:t>que facilita la vida de millones de personas, si el software que estás desarrollando está destinado a organismos públicos de Europa, EEUU, Japón, México, Canadá, Chile y un largo  etcétera, tu software debe </a:t>
            </a:r>
            <a:r>
              <a:rPr lang="es-ES" sz="2300" b="1" dirty="0">
                <a:solidFill>
                  <a:schemeClr val="tx1"/>
                </a:solidFill>
                <a:latin typeface="Helvetica" panose="020B0604020202020204" pitchFamily="34" charset="0"/>
                <a:ea typeface="+mj-ea"/>
                <a:cs typeface="Helvetica" panose="020B0604020202020204" pitchFamily="34" charset="0"/>
              </a:rPr>
              <a:t>cumplir</a:t>
            </a:r>
            <a:r>
              <a:rPr lang="es-ES" sz="2300" dirty="0">
                <a:solidFill>
                  <a:schemeClr val="tx1"/>
                </a:solidFill>
                <a:latin typeface="Helvetica" panose="020B0604020202020204" pitchFamily="34" charset="0"/>
                <a:ea typeface="+mj-ea"/>
                <a:cs typeface="Helvetica" panose="020B0604020202020204" pitchFamily="34" charset="0"/>
              </a:rPr>
              <a:t> con las </a:t>
            </a:r>
            <a:r>
              <a:rPr lang="es-ES" sz="2300" b="1" dirty="0">
                <a:solidFill>
                  <a:schemeClr val="tx1"/>
                </a:solidFill>
                <a:latin typeface="Helvetica" panose="020B0604020202020204" pitchFamily="34" charset="0"/>
                <a:ea typeface="+mj-ea"/>
                <a:cs typeface="Helvetica" panose="020B0604020202020204" pitchFamily="34" charset="0"/>
              </a:rPr>
              <a:t>leyes de accesibilidad digital de forma obligatoria</a:t>
            </a:r>
            <a:r>
              <a:rPr lang="es-ES" sz="2300" dirty="0">
                <a:solidFill>
                  <a:schemeClr val="tx1"/>
                </a:solidFill>
                <a:latin typeface="Helvetica" panose="020B0604020202020204" pitchFamily="34" charset="0"/>
                <a:ea typeface="+mj-ea"/>
                <a:cs typeface="Helvetica" panose="020B0604020202020204" pitchFamily="34" charset="0"/>
              </a:rPr>
              <a:t>. </a:t>
            </a:r>
          </a:p>
          <a:p>
            <a:pPr marL="0" indent="0" algn="just">
              <a:lnSpc>
                <a:spcPct val="120000"/>
              </a:lnSpc>
              <a:spcBef>
                <a:spcPct val="0"/>
              </a:spcBef>
              <a:buNone/>
            </a:pPr>
            <a:r>
              <a:rPr lang="es-ES" sz="2300" dirty="0">
                <a:solidFill>
                  <a:schemeClr val="tx1"/>
                </a:solidFill>
                <a:latin typeface="Helvetica" panose="020B0604020202020204" pitchFamily="34" charset="0"/>
                <a:ea typeface="+mj-ea"/>
                <a:cs typeface="Helvetica" panose="020B0604020202020204" pitchFamily="34" charset="0"/>
              </a:rPr>
              <a:t>Cada estado está avanzando para que deje de ser una recomendación y sea una obligación para todas aquellas empresas que ofrezcan cualquier tipo de servicio. Europa y sobre todo EEUU tienen </a:t>
            </a:r>
            <a:r>
              <a:rPr lang="es-ES" sz="2300" dirty="0">
                <a:solidFill>
                  <a:srgbClr val="FFFF00"/>
                </a:solidFill>
                <a:latin typeface="Helvetica" panose="020B0604020202020204" pitchFamily="34" charset="0"/>
                <a:ea typeface="+mj-ea"/>
                <a:cs typeface="Helvetica" panose="020B0604020202020204" pitchFamily="34" charset="0"/>
                <a:hlinkClick r:id="rId2">
                  <a:extLst>
                    <a:ext uri="{A12FA001-AC4F-418D-AE19-62706E023703}">
                      <ahyp:hlinkClr xmlns:ahyp="http://schemas.microsoft.com/office/drawing/2018/hyperlinkcolor" val="tx"/>
                    </a:ext>
                  </a:extLst>
                </a:hlinkClick>
              </a:rPr>
              <a:t>leyes</a:t>
            </a:r>
            <a:r>
              <a:rPr lang="es-ES" sz="2300" dirty="0">
                <a:solidFill>
                  <a:schemeClr val="tx1"/>
                </a:solidFill>
                <a:latin typeface="Helvetica" panose="020B0604020202020204" pitchFamily="34" charset="0"/>
                <a:ea typeface="+mj-ea"/>
                <a:cs typeface="Helvetica" panose="020B0604020202020204" pitchFamily="34" charset="0"/>
              </a:rPr>
              <a:t> muy desarrolladas sobre este tema.</a:t>
            </a:r>
          </a:p>
          <a:p>
            <a:pPr algn="just">
              <a:lnSpc>
                <a:spcPct val="120000"/>
              </a:lnSpc>
            </a:pPr>
            <a:endParaRPr lang="es-ES" sz="2300" dirty="0">
              <a:latin typeface="Helvetica" panose="020B0604020202020204" pitchFamily="34" charset="0"/>
              <a:cs typeface="Helvetica" panose="020B0604020202020204" pitchFamily="34" charset="0"/>
            </a:endParaRPr>
          </a:p>
        </p:txBody>
      </p:sp>
      <p:pic>
        <p:nvPicPr>
          <p:cNvPr id="6" name="Gráfico 5" descr="Advertencia contorno">
            <a:extLst>
              <a:ext uri="{FF2B5EF4-FFF2-40B4-BE49-F238E27FC236}">
                <a16:creationId xmlns:a16="http://schemas.microsoft.com/office/drawing/2014/main" id="{7D1554CD-A18A-88E9-0F9E-E1D8449D2B6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67128" y="3429000"/>
            <a:ext cx="1559104" cy="1559104"/>
          </a:xfrm>
          <a:prstGeom prst="rect">
            <a:avLst/>
          </a:prstGeom>
        </p:spPr>
      </p:pic>
      <p:cxnSp>
        <p:nvCxnSpPr>
          <p:cNvPr id="8" name="Conector recto 7">
            <a:extLst>
              <a:ext uri="{FF2B5EF4-FFF2-40B4-BE49-F238E27FC236}">
                <a16:creationId xmlns:a16="http://schemas.microsoft.com/office/drawing/2014/main" id="{657CC50E-C561-86AC-73ED-D9C65BE771E5}"/>
              </a:ext>
            </a:extLst>
          </p:cNvPr>
          <p:cNvCxnSpPr>
            <a:cxnSpLocks/>
          </p:cNvCxnSpPr>
          <p:nvPr/>
        </p:nvCxnSpPr>
        <p:spPr>
          <a:xfrm flipV="1">
            <a:off x="557223" y="1966198"/>
            <a:ext cx="8897421" cy="1027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282522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998" y="5334748"/>
            <a:ext cx="678135" cy="990000"/>
            <a:chOff x="10490969" y="1448827"/>
            <a:chExt cx="678135" cy="990000"/>
          </a:xfrm>
        </p:grpSpPr>
        <p:sp>
          <p:nvSpPr>
            <p:cNvPr id="21" name="Freeform: Shape 20">
              <a:extLst>
                <a:ext uri="{FF2B5EF4-FFF2-40B4-BE49-F238E27FC236}">
                  <a16:creationId xmlns:a16="http://schemas.microsoft.com/office/drawing/2014/main" id="{02ECB475-568C-47AC-B16D-2E202DEB2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Oval 21">
              <a:extLst>
                <a:ext uri="{FF2B5EF4-FFF2-40B4-BE49-F238E27FC236}">
                  <a16:creationId xmlns:a16="http://schemas.microsoft.com/office/drawing/2014/main" id="{080D8764-525A-441E-B58F-068E82F09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3" name="Oval 22">
              <a:extLst>
                <a:ext uri="{FF2B5EF4-FFF2-40B4-BE49-F238E27FC236}">
                  <a16:creationId xmlns:a16="http://schemas.microsoft.com/office/drawing/2014/main" id="{11196109-6F2B-4738-B2FC-2CCC753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4" name="Freeform: Shape 23">
              <a:extLst>
                <a:ext uri="{FF2B5EF4-FFF2-40B4-BE49-F238E27FC236}">
                  <a16:creationId xmlns:a16="http://schemas.microsoft.com/office/drawing/2014/main" id="{F7E468C2-69B8-470B-85E3-801A3CB1D7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useBgFill="1">
        <p:nvSpPr>
          <p:cNvPr id="26" name="Rectangle 25">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3D1DDE05-6D2B-BBFF-8FFB-60CA65A82CCE}"/>
              </a:ext>
            </a:extLst>
          </p:cNvPr>
          <p:cNvSpPr txBox="1">
            <a:spLocks/>
          </p:cNvSpPr>
          <p:nvPr/>
        </p:nvSpPr>
        <p:spPr>
          <a:xfrm>
            <a:off x="363888" y="409885"/>
            <a:ext cx="5434705" cy="6209990"/>
          </a:xfrm>
          <a:prstGeom prst="rect">
            <a:avLst/>
          </a:prstGeom>
        </p:spPr>
        <p:txBody>
          <a:bodyPr vert="horz" wrap="square" lIns="0" tIns="0" rIns="0" bIns="0" rtlCol="0" anchor="t" anchorCtr="0">
            <a:noAutofit/>
          </a:bodyPr>
          <a:lstStyle>
            <a:defPPr>
              <a:defRPr lang="es-ES"/>
            </a:defPPr>
            <a:lvl1pPr>
              <a:lnSpc>
                <a:spcPct val="100000"/>
              </a:lnSpc>
              <a:spcBef>
                <a:spcPct val="0"/>
              </a:spcBef>
              <a:buNone/>
              <a:defRPr sz="2800">
                <a:ea typeface="+mj-ea"/>
                <a:cs typeface="+mj-cs"/>
              </a:defRPr>
            </a:lvl1pPr>
          </a:lstStyle>
          <a:p>
            <a:pPr>
              <a:spcAft>
                <a:spcPts val="800"/>
              </a:spcAft>
            </a:pPr>
            <a:r>
              <a:rPr lang="es-ES" sz="2300" dirty="0">
                <a:latin typeface="Helvetica" panose="020B0604020202020204" pitchFamily="34" charset="0"/>
                <a:cs typeface="Helvetica" panose="020B0604020202020204" pitchFamily="34" charset="0"/>
              </a:rPr>
              <a:t>Si tu sitio web o app no cumple con las </a:t>
            </a:r>
            <a:r>
              <a:rPr lang="es-ES" sz="2300" dirty="0">
                <a:solidFill>
                  <a:srgbClr val="FFFF00"/>
                </a:solidFill>
                <a:latin typeface="Helvetica" panose="020B0604020202020204" pitchFamily="34" charset="0"/>
                <a:cs typeface="Helvetica" panose="020B0604020202020204" pitchFamily="34" charset="0"/>
                <a:hlinkClick r:id="rId2">
                  <a:extLst>
                    <a:ext uri="{A12FA001-AC4F-418D-AE19-62706E023703}">
                      <ahyp:hlinkClr xmlns:ahyp="http://schemas.microsoft.com/office/drawing/2018/hyperlinkcolor" val="tx"/>
                    </a:ext>
                  </a:extLst>
                </a:hlinkClick>
              </a:rPr>
              <a:t>pautas</a:t>
            </a:r>
            <a:r>
              <a:rPr lang="es-ES" sz="2300" dirty="0">
                <a:latin typeface="Helvetica" panose="020B0604020202020204" pitchFamily="34" charset="0"/>
                <a:cs typeface="Helvetica" panose="020B0604020202020204" pitchFamily="34" charset="0"/>
              </a:rPr>
              <a:t> internacionales de accesibilidad (</a:t>
            </a:r>
            <a:r>
              <a:rPr lang="es-ES" sz="2300" b="1" dirty="0">
                <a:latin typeface="Helvetica" panose="020B0604020202020204" pitchFamily="34" charset="0"/>
                <a:cs typeface="Helvetica" panose="020B0604020202020204" pitchFamily="34" charset="0"/>
              </a:rPr>
              <a:t>WCAG</a:t>
            </a:r>
            <a:r>
              <a:rPr lang="es-ES" sz="2300" dirty="0">
                <a:latin typeface="Helvetica" panose="020B0604020202020204" pitchFamily="34" charset="0"/>
                <a:cs typeface="Helvetica" panose="020B0604020202020204" pitchFamily="34" charset="0"/>
              </a:rPr>
              <a:t>), los buscadores penalizarán duramente tu proyecto y, por el contrario, lo posicionarán mejor si lo cumplen. </a:t>
            </a:r>
            <a:endParaRPr lang="es-ES" sz="1100" dirty="0">
              <a:latin typeface="Helvetica" panose="020B0604020202020204" pitchFamily="34" charset="0"/>
              <a:cs typeface="Helvetica" panose="020B0604020202020204" pitchFamily="34" charset="0"/>
            </a:endParaRPr>
          </a:p>
          <a:p>
            <a:pPr>
              <a:spcAft>
                <a:spcPts val="800"/>
              </a:spcAft>
            </a:pPr>
            <a:endParaRPr lang="es-ES" sz="1100" dirty="0">
              <a:latin typeface="Helvetica" panose="020B0604020202020204" pitchFamily="34" charset="0"/>
              <a:cs typeface="Helvetica" panose="020B0604020202020204" pitchFamily="34" charset="0"/>
            </a:endParaRPr>
          </a:p>
          <a:p>
            <a:pPr>
              <a:spcAft>
                <a:spcPts val="800"/>
              </a:spcAft>
            </a:pPr>
            <a:r>
              <a:rPr lang="es-ES" sz="2300" dirty="0">
                <a:latin typeface="Helvetica" panose="020B0604020202020204" pitchFamily="34" charset="0"/>
                <a:cs typeface="Helvetica" panose="020B0604020202020204" pitchFamily="34" charset="0"/>
              </a:rPr>
              <a:t>Existen innumerables recursos para el diseño, el desarrollo e incluso el </a:t>
            </a:r>
            <a:r>
              <a:rPr lang="es-ES" sz="2300" i="1" dirty="0" err="1">
                <a:latin typeface="Helvetica" panose="020B0604020202020204" pitchFamily="34" charset="0"/>
                <a:cs typeface="Helvetica" panose="020B0604020202020204" pitchFamily="34" charset="0"/>
              </a:rPr>
              <a:t>testing</a:t>
            </a:r>
            <a:r>
              <a:rPr lang="es-ES" sz="2300" dirty="0">
                <a:latin typeface="Helvetica" panose="020B0604020202020204" pitchFamily="34" charset="0"/>
                <a:cs typeface="Helvetica" panose="020B0604020202020204" pitchFamily="34" charset="0"/>
              </a:rPr>
              <a:t> del nivel de accesibilidad de tu web, como la </a:t>
            </a:r>
            <a:r>
              <a:rPr lang="es-ES" sz="2300" dirty="0">
                <a:solidFill>
                  <a:srgbClr val="FFFF00"/>
                </a:solidFill>
                <a:latin typeface="Helvetica" panose="020B0604020202020204" pitchFamily="34" charset="0"/>
                <a:cs typeface="Helvetica" panose="020B0604020202020204" pitchFamily="34" charset="0"/>
                <a:hlinkClick r:id="rId3">
                  <a:extLst>
                    <a:ext uri="{A12FA001-AC4F-418D-AE19-62706E023703}">
                      <ahyp:hlinkClr xmlns:ahyp="http://schemas.microsoft.com/office/drawing/2018/hyperlinkcolor" val="tx"/>
                    </a:ext>
                  </a:extLst>
                </a:hlinkClick>
              </a:rPr>
              <a:t>Wave Web </a:t>
            </a:r>
            <a:r>
              <a:rPr lang="es-ES" sz="2300" dirty="0" err="1">
                <a:solidFill>
                  <a:srgbClr val="FFFF00"/>
                </a:solidFill>
                <a:latin typeface="Helvetica" panose="020B0604020202020204" pitchFamily="34" charset="0"/>
                <a:cs typeface="Helvetica" panose="020B0604020202020204" pitchFamily="34" charset="0"/>
                <a:hlinkClick r:id="rId3">
                  <a:extLst>
                    <a:ext uri="{A12FA001-AC4F-418D-AE19-62706E023703}">
                      <ahyp:hlinkClr xmlns:ahyp="http://schemas.microsoft.com/office/drawing/2018/hyperlinkcolor" val="tx"/>
                    </a:ext>
                  </a:extLst>
                </a:hlinkClick>
              </a:rPr>
              <a:t>Accesibility</a:t>
            </a:r>
            <a:r>
              <a:rPr lang="es-ES" sz="2300" dirty="0">
                <a:solidFill>
                  <a:srgbClr val="FFFF00"/>
                </a:solidFill>
                <a:latin typeface="Helvetica" panose="020B0604020202020204" pitchFamily="34" charset="0"/>
                <a:cs typeface="Helvetica" panose="020B0604020202020204" pitchFamily="34" charset="0"/>
                <a:hlinkClick r:id="rId3">
                  <a:extLst>
                    <a:ext uri="{A12FA001-AC4F-418D-AE19-62706E023703}">
                      <ahyp:hlinkClr xmlns:ahyp="http://schemas.microsoft.com/office/drawing/2018/hyperlinkcolor" val="tx"/>
                    </a:ext>
                  </a:extLst>
                </a:hlinkClick>
              </a:rPr>
              <a:t> </a:t>
            </a:r>
            <a:r>
              <a:rPr lang="es-ES" sz="2300" dirty="0" err="1">
                <a:solidFill>
                  <a:srgbClr val="FFFF00"/>
                </a:solidFill>
                <a:latin typeface="Helvetica" panose="020B0604020202020204" pitchFamily="34" charset="0"/>
                <a:cs typeface="Helvetica" panose="020B0604020202020204" pitchFamily="34" charset="0"/>
                <a:hlinkClick r:id="rId3">
                  <a:extLst>
                    <a:ext uri="{A12FA001-AC4F-418D-AE19-62706E023703}">
                      <ahyp:hlinkClr xmlns:ahyp="http://schemas.microsoft.com/office/drawing/2018/hyperlinkcolor" val="tx"/>
                    </a:ext>
                  </a:extLst>
                </a:hlinkClick>
              </a:rPr>
              <a:t>Evaluation</a:t>
            </a:r>
            <a:r>
              <a:rPr lang="es-ES" sz="2300" dirty="0">
                <a:solidFill>
                  <a:srgbClr val="FFFF00"/>
                </a:solidFill>
                <a:latin typeface="Helvetica" panose="020B0604020202020204" pitchFamily="34" charset="0"/>
                <a:cs typeface="Helvetica" panose="020B0604020202020204" pitchFamily="34" charset="0"/>
                <a:hlinkClick r:id="rId3">
                  <a:extLst>
                    <a:ext uri="{A12FA001-AC4F-418D-AE19-62706E023703}">
                      <ahyp:hlinkClr xmlns:ahyp="http://schemas.microsoft.com/office/drawing/2018/hyperlinkcolor" val="tx"/>
                    </a:ext>
                  </a:extLst>
                </a:hlinkClick>
              </a:rPr>
              <a:t> Tool</a:t>
            </a:r>
            <a:r>
              <a:rPr lang="es-ES" sz="2300" dirty="0">
                <a:solidFill>
                  <a:srgbClr val="FFFF00"/>
                </a:solidFill>
                <a:latin typeface="Helvetica" panose="020B0604020202020204" pitchFamily="34" charset="0"/>
                <a:cs typeface="Helvetica" panose="020B0604020202020204" pitchFamily="34" charset="0"/>
              </a:rPr>
              <a:t>, </a:t>
            </a:r>
            <a:r>
              <a:rPr lang="es-ES" sz="2300" dirty="0">
                <a:latin typeface="Helvetica" panose="020B0604020202020204" pitchFamily="34" charset="0"/>
                <a:cs typeface="Helvetica" panose="020B0604020202020204" pitchFamily="34" charset="0"/>
              </a:rPr>
              <a:t>que ofrece soluciones con extensiones de los navegadores. </a:t>
            </a:r>
          </a:p>
          <a:p>
            <a:pPr>
              <a:spcAft>
                <a:spcPts val="800"/>
              </a:spcAft>
            </a:pPr>
            <a:r>
              <a:rPr lang="es-ES" sz="2300" dirty="0">
                <a:latin typeface="Helvetica" panose="020B0604020202020204" pitchFamily="34" charset="0"/>
                <a:cs typeface="Helvetica" panose="020B0604020202020204" pitchFamily="34" charset="0"/>
              </a:rPr>
              <a:t>Hay muchas más opciones como la extensión de Chrome </a:t>
            </a:r>
            <a:r>
              <a:rPr lang="es-ES" sz="2300" dirty="0">
                <a:solidFill>
                  <a:srgbClr val="FFFF00"/>
                </a:solidFill>
                <a:latin typeface="Helvetica" panose="020B0604020202020204" pitchFamily="34" charset="0"/>
                <a:cs typeface="Helvetica" panose="020B0604020202020204" pitchFamily="34" charset="0"/>
                <a:hlinkClick r:id="rId4">
                  <a:extLst>
                    <a:ext uri="{A12FA001-AC4F-418D-AE19-62706E023703}">
                      <ahyp:hlinkClr xmlns:ahyp="http://schemas.microsoft.com/office/drawing/2018/hyperlinkcolor" val="tx"/>
                    </a:ext>
                  </a:extLst>
                </a:hlinkClick>
              </a:rPr>
              <a:t>Aria</a:t>
            </a:r>
            <a:r>
              <a:rPr lang="es-ES" sz="2300" dirty="0">
                <a:latin typeface="Helvetica" panose="020B0604020202020204" pitchFamily="34" charset="0"/>
                <a:cs typeface="Helvetica" panose="020B0604020202020204" pitchFamily="34" charset="0"/>
              </a:rPr>
              <a:t> u otras </a:t>
            </a:r>
            <a:r>
              <a:rPr lang="es-ES" sz="2300" dirty="0">
                <a:solidFill>
                  <a:srgbClr val="FFFF00"/>
                </a:solidFill>
                <a:latin typeface="Helvetica" panose="020B0604020202020204" pitchFamily="34" charset="0"/>
                <a:cs typeface="Helvetica" panose="020B0604020202020204" pitchFamily="34" charset="0"/>
                <a:hlinkClick r:id="rId5">
                  <a:extLst>
                    <a:ext uri="{A12FA001-AC4F-418D-AE19-62706E023703}">
                      <ahyp:hlinkClr xmlns:ahyp="http://schemas.microsoft.com/office/drawing/2018/hyperlinkcolor" val="tx"/>
                    </a:ext>
                  </a:extLst>
                </a:hlinkClick>
              </a:rPr>
              <a:t>webs</a:t>
            </a:r>
            <a:r>
              <a:rPr lang="es-ES" sz="2300" dirty="0">
                <a:latin typeface="Helvetica" panose="020B0604020202020204" pitchFamily="34" charset="0"/>
                <a:cs typeface="Helvetica" panose="020B0604020202020204" pitchFamily="34" charset="0"/>
              </a:rPr>
              <a:t> que hacen el </a:t>
            </a:r>
            <a:r>
              <a:rPr lang="es-ES" sz="2300" dirty="0" err="1">
                <a:latin typeface="Helvetica" panose="020B0604020202020204" pitchFamily="34" charset="0"/>
                <a:cs typeface="Helvetica" panose="020B0604020202020204" pitchFamily="34" charset="0"/>
              </a:rPr>
              <a:t>checking</a:t>
            </a:r>
            <a:r>
              <a:rPr lang="es-ES" sz="2300" dirty="0">
                <a:latin typeface="Helvetica" panose="020B0604020202020204" pitchFamily="34" charset="0"/>
                <a:cs typeface="Helvetica" panose="020B0604020202020204" pitchFamily="34" charset="0"/>
              </a:rPr>
              <a:t> de forma gratuita y </a:t>
            </a:r>
            <a:r>
              <a:rPr lang="es-ES" sz="2300" dirty="0" err="1">
                <a:latin typeface="Helvetica" panose="020B0604020202020204" pitchFamily="34" charset="0"/>
                <a:cs typeface="Helvetica" panose="020B0604020202020204" pitchFamily="34" charset="0"/>
              </a:rPr>
              <a:t>on</a:t>
            </a:r>
            <a:r>
              <a:rPr lang="es-ES" sz="2300" dirty="0">
                <a:latin typeface="Helvetica" panose="020B0604020202020204" pitchFamily="34" charset="0"/>
                <a:cs typeface="Helvetica" panose="020B0604020202020204" pitchFamily="34" charset="0"/>
              </a:rPr>
              <a:t> line comparándola con las pautas de la WCAG.</a:t>
            </a:r>
          </a:p>
          <a:p>
            <a:pPr indent="-228600">
              <a:spcAft>
                <a:spcPts val="800"/>
              </a:spcAft>
              <a:buFont typeface="Arial" panose="020B0604020202020204" pitchFamily="34" charset="0"/>
              <a:buChar char="•"/>
            </a:pPr>
            <a:endParaRPr lang="es-ES" sz="2300" dirty="0">
              <a:solidFill>
                <a:schemeClr val="tx1">
                  <a:alpha val="60000"/>
                </a:schemeClr>
              </a:solidFill>
              <a:latin typeface="Helvetica" panose="020B0604020202020204" pitchFamily="34" charset="0"/>
              <a:ea typeface="+mn-ea"/>
              <a:cs typeface="Helvetica" panose="020B0604020202020204" pitchFamily="34" charset="0"/>
            </a:endParaRPr>
          </a:p>
        </p:txBody>
      </p:sp>
      <p:pic>
        <p:nvPicPr>
          <p:cNvPr id="5" name="Imagen 4" descr="Tornillos y destornilladores">
            <a:extLst>
              <a:ext uri="{FF2B5EF4-FFF2-40B4-BE49-F238E27FC236}">
                <a16:creationId xmlns:a16="http://schemas.microsoft.com/office/drawing/2014/main" id="{AAFFF443-1071-431F-6895-8ACCA9CECF7D}"/>
              </a:ext>
            </a:extLst>
          </p:cNvPr>
          <p:cNvPicPr>
            <a:picLocks noChangeAspect="1"/>
          </p:cNvPicPr>
          <p:nvPr/>
        </p:nvPicPr>
        <p:blipFill rotWithShape="1">
          <a:blip r:embed="rId6">
            <a:extLst>
              <a:ext uri="{28A0092B-C50C-407E-A947-70E740481C1C}">
                <a14:useLocalDpi xmlns:a14="http://schemas.microsoft.com/office/drawing/2010/main" val="0"/>
              </a:ext>
            </a:extLst>
          </a:blip>
          <a:srcRect l="28871" t="-1" r="11152" b="-1"/>
          <a:stretch/>
        </p:blipFill>
        <p:spPr>
          <a:xfrm>
            <a:off x="6030047" y="0"/>
            <a:ext cx="6161953" cy="6858000"/>
          </a:xfrm>
          <a:custGeom>
            <a:avLst/>
            <a:gdLst/>
            <a:ahLst/>
            <a:cxnLst/>
            <a:rect l="l" t="t" r="r" b="b"/>
            <a:pathLst>
              <a:path w="7641102" h="6858000">
                <a:moveTo>
                  <a:pt x="0" y="0"/>
                </a:moveTo>
                <a:lnTo>
                  <a:pt x="7641102" y="0"/>
                </a:lnTo>
                <a:lnTo>
                  <a:pt x="7641102" y="6858000"/>
                </a:lnTo>
                <a:lnTo>
                  <a:pt x="0" y="6858000"/>
                </a:lnTo>
                <a:close/>
              </a:path>
            </a:pathLst>
          </a:custGeom>
        </p:spPr>
      </p:pic>
      <p:sp>
        <p:nvSpPr>
          <p:cNvPr id="28" name="Rectangle 27">
            <a:extLst>
              <a:ext uri="{FF2B5EF4-FFF2-40B4-BE49-F238E27FC236}">
                <a16:creationId xmlns:a16="http://schemas.microsoft.com/office/drawing/2014/main" id="{6FF3A87B-2255-45E0-A551-C11FAF9329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50898" y="5773729"/>
            <a:ext cx="7641102" cy="1084271"/>
          </a:xfrm>
          <a:prstGeom prst="rect">
            <a:avLst/>
          </a:prstGeom>
          <a:gradFill flip="none" rotWithShape="1">
            <a:gsLst>
              <a:gs pos="100000">
                <a:schemeClr val="bg2">
                  <a:alpha val="60000"/>
                </a:schemeClr>
              </a:gs>
              <a:gs pos="40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5689420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998" y="5334748"/>
            <a:ext cx="678135" cy="990000"/>
            <a:chOff x="10490969" y="1448827"/>
            <a:chExt cx="678135" cy="990000"/>
          </a:xfrm>
        </p:grpSpPr>
        <p:sp>
          <p:nvSpPr>
            <p:cNvPr id="10" name="Freeform: Shape 9">
              <a:extLst>
                <a:ext uri="{FF2B5EF4-FFF2-40B4-BE49-F238E27FC236}">
                  <a16:creationId xmlns:a16="http://schemas.microsoft.com/office/drawing/2014/main" id="{02ECB475-568C-47AC-B16D-2E202DEB2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1" name="Oval 10">
              <a:extLst>
                <a:ext uri="{FF2B5EF4-FFF2-40B4-BE49-F238E27FC236}">
                  <a16:creationId xmlns:a16="http://schemas.microsoft.com/office/drawing/2014/main" id="{080D8764-525A-441E-B58F-068E82F09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Oval 11">
              <a:extLst>
                <a:ext uri="{FF2B5EF4-FFF2-40B4-BE49-F238E27FC236}">
                  <a16:creationId xmlns:a16="http://schemas.microsoft.com/office/drawing/2014/main" id="{11196109-6F2B-4738-B2FC-2CCC753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 name="Freeform: Shape 12">
              <a:extLst>
                <a:ext uri="{FF2B5EF4-FFF2-40B4-BE49-F238E27FC236}">
                  <a16:creationId xmlns:a16="http://schemas.microsoft.com/office/drawing/2014/main" id="{F7E468C2-69B8-470B-85E3-801A3CB1D7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useBgFill="1">
        <p:nvSpPr>
          <p:cNvPr id="15" name="Rectangle 14">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3D1DDE05-6D2B-BBFF-8FFB-60CA65A82CCE}"/>
              </a:ext>
            </a:extLst>
          </p:cNvPr>
          <p:cNvSpPr txBox="1">
            <a:spLocks/>
          </p:cNvSpPr>
          <p:nvPr/>
        </p:nvSpPr>
        <p:spPr>
          <a:xfrm>
            <a:off x="6096000" y="297951"/>
            <a:ext cx="5785221" cy="6560049"/>
          </a:xfrm>
          <a:prstGeom prst="rect">
            <a:avLst/>
          </a:prstGeom>
        </p:spPr>
        <p:txBody>
          <a:bodyPr vert="horz" wrap="square" lIns="0" tIns="0" rIns="0" bIns="0" rtlCol="0" anchor="t" anchorCtr="0">
            <a:normAutofit fontScale="85000" lnSpcReduction="10000"/>
          </a:bodyPr>
          <a:lstStyle>
            <a:defPPr>
              <a:defRPr lang="es-ES"/>
            </a:defPPr>
            <a:lvl1pPr>
              <a:lnSpc>
                <a:spcPct val="100000"/>
              </a:lnSpc>
              <a:spcBef>
                <a:spcPct val="0"/>
              </a:spcBef>
              <a:buNone/>
              <a:defRPr sz="2800">
                <a:ea typeface="+mj-ea"/>
                <a:cs typeface="+mj-cs"/>
              </a:defRPr>
            </a:lvl1pPr>
          </a:lstStyle>
          <a:p>
            <a:pPr>
              <a:spcAft>
                <a:spcPts val="800"/>
              </a:spcAft>
            </a:pPr>
            <a:r>
              <a:rPr lang="es-ES" sz="2500" b="1" dirty="0">
                <a:latin typeface="Helvetica" panose="020B0604020202020204" pitchFamily="34" charset="0"/>
                <a:cs typeface="Helvetica" panose="020B0604020202020204" pitchFamily="34" charset="0"/>
              </a:rPr>
              <a:t>Algunas cuestiones básicas sobre la accesibilidad de nuestro proyecto web o App:</a:t>
            </a:r>
          </a:p>
          <a:p>
            <a:pPr marL="514350" indent="-514350">
              <a:spcAft>
                <a:spcPts val="800"/>
              </a:spcAft>
              <a:buFont typeface="+mj-lt"/>
              <a:buAutoNum type="alphaUcPeriod"/>
            </a:pPr>
            <a:endParaRPr lang="es-ES" sz="900" dirty="0">
              <a:latin typeface="Helvetica" panose="020B0604020202020204" pitchFamily="34" charset="0"/>
              <a:cs typeface="Helvetica" panose="020B0604020202020204" pitchFamily="34" charset="0"/>
            </a:endParaRPr>
          </a:p>
          <a:p>
            <a:pPr marL="514350" indent="-514350">
              <a:lnSpc>
                <a:spcPct val="120000"/>
              </a:lnSpc>
              <a:spcAft>
                <a:spcPts val="800"/>
              </a:spcAft>
              <a:buFont typeface="+mj-lt"/>
              <a:buAutoNum type="alphaUcPeriod"/>
            </a:pPr>
            <a:r>
              <a:rPr lang="es-ES" sz="2400" dirty="0">
                <a:latin typeface="Helvetica" panose="020B0604020202020204" pitchFamily="34" charset="0"/>
                <a:cs typeface="Helvetica" panose="020B0604020202020204" pitchFamily="34" charset="0"/>
              </a:rPr>
              <a:t>¿Todo el contenido es accesible para todos, incluyendo aquellos con discapacidades?</a:t>
            </a:r>
          </a:p>
          <a:p>
            <a:pPr marL="514350" indent="-514350">
              <a:lnSpc>
                <a:spcPct val="120000"/>
              </a:lnSpc>
              <a:spcAft>
                <a:spcPts val="800"/>
              </a:spcAft>
              <a:buFont typeface="+mj-lt"/>
              <a:buAutoNum type="alphaUcPeriod"/>
            </a:pPr>
            <a:r>
              <a:rPr lang="es-ES" sz="2400" dirty="0">
                <a:latin typeface="Helvetica" panose="020B0604020202020204" pitchFamily="34" charset="0"/>
                <a:cs typeface="Helvetica" panose="020B0604020202020204" pitchFamily="34" charset="0"/>
              </a:rPr>
              <a:t>¿Todas las imágenes están correctamente etiquetadas con un texto alternativo?</a:t>
            </a:r>
          </a:p>
          <a:p>
            <a:pPr marL="514350" indent="-514350">
              <a:lnSpc>
                <a:spcPct val="120000"/>
              </a:lnSpc>
              <a:spcAft>
                <a:spcPts val="800"/>
              </a:spcAft>
              <a:buFont typeface="+mj-lt"/>
              <a:buAutoNum type="alphaUcPeriod"/>
            </a:pPr>
            <a:r>
              <a:rPr lang="es-ES" sz="2400" dirty="0">
                <a:latin typeface="Helvetica" panose="020B0604020202020204" pitchFamily="34" charset="0"/>
                <a:cs typeface="Helvetica" panose="020B0604020202020204" pitchFamily="34" charset="0"/>
              </a:rPr>
              <a:t>¿El sitio web es navegable solamente con el uso de un teclado?</a:t>
            </a:r>
          </a:p>
          <a:p>
            <a:pPr marL="514350" indent="-514350">
              <a:lnSpc>
                <a:spcPct val="120000"/>
              </a:lnSpc>
              <a:spcAft>
                <a:spcPts val="800"/>
              </a:spcAft>
              <a:buFont typeface="+mj-lt"/>
              <a:buAutoNum type="alphaUcPeriod"/>
            </a:pPr>
            <a:r>
              <a:rPr lang="es-ES" sz="2400" dirty="0">
                <a:latin typeface="Helvetica" panose="020B0604020202020204" pitchFamily="34" charset="0"/>
                <a:cs typeface="Helvetica" panose="020B0604020202020204" pitchFamily="34" charset="0"/>
              </a:rPr>
              <a:t>¿Hay algún archivo de audio o video en el sitio que pueda incluir una transcripción o subtítulos?</a:t>
            </a:r>
          </a:p>
          <a:p>
            <a:pPr marL="514350" indent="-514350">
              <a:lnSpc>
                <a:spcPct val="120000"/>
              </a:lnSpc>
              <a:spcAft>
                <a:spcPts val="800"/>
              </a:spcAft>
              <a:buFont typeface="+mj-lt"/>
              <a:buAutoNum type="alphaUcPeriod"/>
            </a:pPr>
            <a:r>
              <a:rPr lang="es-ES" sz="2400" dirty="0">
                <a:latin typeface="Helvetica" panose="020B0604020202020204" pitchFamily="34" charset="0"/>
                <a:cs typeface="Helvetica" panose="020B0604020202020204" pitchFamily="34" charset="0"/>
              </a:rPr>
              <a:t>¿El sitio web está libre de contrastes de color que podrían hacer que sea difícil para algunos usuarios leer el contenido?</a:t>
            </a:r>
          </a:p>
          <a:p>
            <a:pPr marL="514350" indent="-514350">
              <a:lnSpc>
                <a:spcPct val="120000"/>
              </a:lnSpc>
              <a:spcAft>
                <a:spcPts val="800"/>
              </a:spcAft>
              <a:buFont typeface="+mj-lt"/>
              <a:buAutoNum type="alphaUcPeriod"/>
            </a:pPr>
            <a:r>
              <a:rPr lang="es-ES" sz="2400" dirty="0">
                <a:latin typeface="Helvetica" panose="020B0604020202020204" pitchFamily="34" charset="0"/>
                <a:cs typeface="Helvetica" panose="020B0604020202020204" pitchFamily="34" charset="0"/>
              </a:rPr>
              <a:t>¿El texto es lo suficientemente grande y el contenido es claro y no lleva a errores?</a:t>
            </a:r>
          </a:p>
          <a:p>
            <a:pPr algn="ctr">
              <a:spcAft>
                <a:spcPts val="800"/>
              </a:spcAft>
            </a:pPr>
            <a:endParaRPr lang="es-ES" sz="2000" dirty="0">
              <a:latin typeface="Helvetica" panose="020B0604020202020204" pitchFamily="34" charset="0"/>
              <a:cs typeface="Helvetica" panose="020B0604020202020204" pitchFamily="34" charset="0"/>
            </a:endParaRPr>
          </a:p>
        </p:txBody>
      </p:sp>
      <p:pic>
        <p:nvPicPr>
          <p:cNvPr id="5" name="Imagen 4" descr="Una caricatura de una persona&#10;&#10;Descripción generada automáticamente con confianza baja">
            <a:extLst>
              <a:ext uri="{FF2B5EF4-FFF2-40B4-BE49-F238E27FC236}">
                <a16:creationId xmlns:a16="http://schemas.microsoft.com/office/drawing/2014/main" id="{3BC8F2FE-95EC-6F51-5695-938CDFE5607B}"/>
              </a:ext>
            </a:extLst>
          </p:cNvPr>
          <p:cNvPicPr>
            <a:picLocks noChangeAspect="1"/>
          </p:cNvPicPr>
          <p:nvPr/>
        </p:nvPicPr>
        <p:blipFill rotWithShape="1">
          <a:blip r:embed="rId2">
            <a:extLst>
              <a:ext uri="{28A0092B-C50C-407E-A947-70E740481C1C}">
                <a14:useLocalDpi xmlns:a14="http://schemas.microsoft.com/office/drawing/2010/main" val="0"/>
              </a:ext>
            </a:extLst>
          </a:blip>
          <a:srcRect l="25347" r="25872"/>
          <a:stretch/>
        </p:blipFill>
        <p:spPr>
          <a:xfrm>
            <a:off x="363888" y="602643"/>
            <a:ext cx="5180731" cy="5652713"/>
          </a:xfrm>
          <a:prstGeom prst="rect">
            <a:avLst/>
          </a:prstGeom>
        </p:spPr>
      </p:pic>
    </p:spTree>
    <p:extLst>
      <p:ext uri="{BB962C8B-B14F-4D97-AF65-F5344CB8AC3E}">
        <p14:creationId xmlns:p14="http://schemas.microsoft.com/office/powerpoint/2010/main" val="274982376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descr="Logotipo&#10;&#10;Descripción generada automáticamente con confianza media">
            <a:extLst>
              <a:ext uri="{FF2B5EF4-FFF2-40B4-BE49-F238E27FC236}">
                <a16:creationId xmlns:a16="http://schemas.microsoft.com/office/drawing/2014/main" id="{B7F99F28-B3CA-765F-036B-E3BADFEF6F47}"/>
              </a:ext>
            </a:extLst>
          </p:cNvPr>
          <p:cNvPicPr>
            <a:picLocks noChangeAspect="1"/>
          </p:cNvPicPr>
          <p:nvPr/>
        </p:nvPicPr>
        <p:blipFill>
          <a:blip r:embed="rId2">
            <a:alphaModFix amt="34000"/>
            <a:duotone>
              <a:schemeClr val="accent1">
                <a:shade val="45000"/>
                <a:satMod val="135000"/>
              </a:schemeClr>
              <a:prstClr val="white"/>
            </a:duotone>
            <a:extLst>
              <a:ext uri="{BEBA8EAE-BF5A-486C-A8C5-ECC9F3942E4B}">
                <a14:imgProps xmlns:a14="http://schemas.microsoft.com/office/drawing/2010/main">
                  <a14:imgLayer r:embed="rId3">
                    <a14:imgEffect>
                      <a14:colorTemperature colorTemp="1500"/>
                    </a14:imgEffect>
                  </a14:imgLayer>
                </a14:imgProps>
              </a:ext>
              <a:ext uri="{28A0092B-C50C-407E-A947-70E740481C1C}">
                <a14:useLocalDpi xmlns:a14="http://schemas.microsoft.com/office/drawing/2010/main" val="0"/>
              </a:ext>
            </a:extLst>
          </a:blip>
          <a:stretch>
            <a:fillRect/>
          </a:stretch>
        </p:blipFill>
        <p:spPr>
          <a:xfrm>
            <a:off x="-256855" y="232024"/>
            <a:ext cx="6858000" cy="6858000"/>
          </a:xfrm>
          <a:prstGeom prst="rect">
            <a:avLst/>
          </a:prstGeom>
          <a:effectLst>
            <a:outerShdw blurRad="50800" dist="50800" dir="5400000" algn="ctr" rotWithShape="0">
              <a:schemeClr val="tx1"/>
            </a:outerShdw>
          </a:effectLst>
        </p:spPr>
      </p:pic>
      <p:sp>
        <p:nvSpPr>
          <p:cNvPr id="6" name="Título 1">
            <a:extLst>
              <a:ext uri="{FF2B5EF4-FFF2-40B4-BE49-F238E27FC236}">
                <a16:creationId xmlns:a16="http://schemas.microsoft.com/office/drawing/2014/main" id="{BDB99A23-C916-5C87-7466-523185B2A066}"/>
              </a:ext>
            </a:extLst>
          </p:cNvPr>
          <p:cNvSpPr txBox="1">
            <a:spLocks/>
          </p:cNvSpPr>
          <p:nvPr/>
        </p:nvSpPr>
        <p:spPr>
          <a:xfrm>
            <a:off x="4000866" y="1826755"/>
            <a:ext cx="7457449" cy="3926555"/>
          </a:xfrm>
          <a:prstGeom prst="rect">
            <a:avLst/>
          </a:prstGeom>
        </p:spPr>
        <p:txBody>
          <a:bodyPr vert="horz" wrap="square" lIns="0" tIns="0" rIns="0" bIns="0" rtlCol="0" anchor="ctr" anchorCtr="0">
            <a:noAutofit/>
          </a:bodyPr>
          <a:lstStyle>
            <a:lvl1pPr algn="l" defTabSz="914400" rtl="0" eaLnBrk="1" latinLnBrk="0" hangingPunct="1">
              <a:lnSpc>
                <a:spcPct val="100000"/>
              </a:lnSpc>
              <a:spcBef>
                <a:spcPct val="0"/>
              </a:spcBef>
              <a:buNone/>
              <a:defRPr lang="en-US" sz="4800" kern="1200" dirty="0">
                <a:solidFill>
                  <a:schemeClr val="tx1"/>
                </a:solidFill>
                <a:latin typeface="+mj-lt"/>
                <a:ea typeface="+mj-ea"/>
                <a:cs typeface="+mj-cs"/>
              </a:defRPr>
            </a:lvl1pPr>
          </a:lstStyle>
          <a:p>
            <a:br>
              <a:rPr lang="es-ES" sz="7200" dirty="0"/>
            </a:br>
            <a:r>
              <a:rPr lang="es-ES" sz="7200" dirty="0"/>
              <a:t>Pautas del diseño accesible</a:t>
            </a:r>
            <a:br>
              <a:rPr lang="es-ES" sz="7200" dirty="0"/>
            </a:br>
            <a:br>
              <a:rPr lang="es-ES" sz="7200" dirty="0"/>
            </a:br>
            <a:endParaRPr lang="es-ES" sz="7200" dirty="0"/>
          </a:p>
        </p:txBody>
      </p:sp>
      <p:cxnSp>
        <p:nvCxnSpPr>
          <p:cNvPr id="7" name="Conector recto 6">
            <a:extLst>
              <a:ext uri="{FF2B5EF4-FFF2-40B4-BE49-F238E27FC236}">
                <a16:creationId xmlns:a16="http://schemas.microsoft.com/office/drawing/2014/main" id="{0A5066CF-B800-2A10-CA62-ECB1BA47E949}"/>
              </a:ext>
            </a:extLst>
          </p:cNvPr>
          <p:cNvCxnSpPr>
            <a:cxnSpLocks/>
          </p:cNvCxnSpPr>
          <p:nvPr/>
        </p:nvCxnSpPr>
        <p:spPr>
          <a:xfrm>
            <a:off x="3766701" y="1112108"/>
            <a:ext cx="0" cy="439919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643250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D1DDE05-6D2B-BBFF-8FFB-60CA65A82CCE}"/>
              </a:ext>
            </a:extLst>
          </p:cNvPr>
          <p:cNvSpPr txBox="1">
            <a:spLocks/>
          </p:cNvSpPr>
          <p:nvPr/>
        </p:nvSpPr>
        <p:spPr>
          <a:xfrm>
            <a:off x="342098" y="212208"/>
            <a:ext cx="11247152" cy="6433583"/>
          </a:xfrm>
          <a:prstGeom prst="rect">
            <a:avLst/>
          </a:prstGeom>
        </p:spPr>
        <p:txBody>
          <a:bodyPr vert="horz" wrap="square" lIns="0" tIns="0" rIns="0" bIns="0" rtlCol="0" anchor="t" anchorCtr="0">
            <a:noAutofit/>
          </a:bodyPr>
          <a:lstStyle>
            <a:defPPr>
              <a:defRPr lang="es-ES"/>
            </a:defPPr>
            <a:lvl1pPr>
              <a:lnSpc>
                <a:spcPct val="100000"/>
              </a:lnSpc>
              <a:spcBef>
                <a:spcPct val="0"/>
              </a:spcBef>
              <a:buNone/>
              <a:defRPr sz="2800">
                <a:ea typeface="+mj-ea"/>
                <a:cs typeface="+mj-cs"/>
              </a:defRPr>
            </a:lvl1pPr>
          </a:lstStyle>
          <a:p>
            <a:pPr algn="just"/>
            <a:endParaRPr lang="es-ES" sz="2400" dirty="0">
              <a:latin typeface="Helvetica" panose="020B0604020202020204" pitchFamily="34" charset="0"/>
              <a:cs typeface="Helvetica" panose="020B0604020202020204" pitchFamily="34" charset="0"/>
            </a:endParaRPr>
          </a:p>
          <a:p>
            <a:pPr marL="514350" indent="-514350" algn="just">
              <a:buFont typeface="+mj-lt"/>
              <a:buAutoNum type="arabicPeriod"/>
            </a:pPr>
            <a:r>
              <a:rPr lang="es-ES" b="1" dirty="0">
                <a:latin typeface="Helvetica" panose="020B0604020202020204" pitchFamily="34" charset="0"/>
                <a:cs typeface="Helvetica" panose="020B0604020202020204" pitchFamily="34" charset="0"/>
              </a:rPr>
              <a:t>Elección de tipografías </a:t>
            </a:r>
            <a:r>
              <a:rPr lang="es-ES" sz="2400" dirty="0">
                <a:latin typeface="Helvetica" panose="020B0604020202020204" pitchFamily="34" charset="0"/>
                <a:cs typeface="Helvetica" panose="020B0604020202020204" pitchFamily="34" charset="0"/>
              </a:rPr>
              <a:t>que sean claras y no induzcan a equívocos:</a:t>
            </a:r>
          </a:p>
          <a:p>
            <a:pPr algn="just"/>
            <a:endParaRPr lang="es-ES" sz="2400" dirty="0">
              <a:latin typeface="Helvetica" panose="020B0604020202020204" pitchFamily="34" charset="0"/>
              <a:cs typeface="Helvetica" panose="020B0604020202020204" pitchFamily="34" charset="0"/>
            </a:endParaRPr>
          </a:p>
          <a:p>
            <a:r>
              <a:rPr lang="es-ES" sz="2400" dirty="0">
                <a:latin typeface="Helvetica" panose="020B0604020202020204" pitchFamily="34" charset="0"/>
                <a:cs typeface="Helvetica" panose="020B0604020202020204" pitchFamily="34" charset="0"/>
              </a:rPr>
              <a:t>	a) Se recomienda las de tipo </a:t>
            </a:r>
            <a:r>
              <a:rPr lang="es-ES" sz="2400" dirty="0" err="1">
                <a:latin typeface="Helvetica" panose="020B0604020202020204" pitchFamily="34" charset="0"/>
                <a:cs typeface="Helvetica" panose="020B0604020202020204" pitchFamily="34" charset="0"/>
              </a:rPr>
              <a:t>sans</a:t>
            </a:r>
            <a:r>
              <a:rPr lang="es-ES" sz="2400" dirty="0">
                <a:latin typeface="Helvetica" panose="020B0604020202020204" pitchFamily="34" charset="0"/>
                <a:cs typeface="Helvetica" panose="020B0604020202020204" pitchFamily="34" charset="0"/>
              </a:rPr>
              <a:t> con Arial, Calibri, Tahona, </a:t>
            </a:r>
            <a:r>
              <a:rPr lang="es-ES" sz="2400" dirty="0" err="1">
                <a:latin typeface="Helvetica" panose="020B0604020202020204" pitchFamily="34" charset="0"/>
                <a:cs typeface="Helvetica" panose="020B0604020202020204" pitchFamily="34" charset="0"/>
              </a:rPr>
              <a:t>Verdana</a:t>
            </a:r>
            <a:r>
              <a:rPr lang="es-ES" sz="2400" dirty="0">
                <a:latin typeface="Helvetica" panose="020B0604020202020204" pitchFamily="34" charset="0"/>
                <a:cs typeface="Helvetica" panose="020B0604020202020204" pitchFamily="34" charset="0"/>
              </a:rPr>
              <a:t> o 	Helvética.</a:t>
            </a:r>
          </a:p>
          <a:p>
            <a:pPr algn="just"/>
            <a:endParaRPr lang="es-ES" sz="2400" dirty="0">
              <a:latin typeface="Helvetica" panose="020B0604020202020204" pitchFamily="34" charset="0"/>
              <a:cs typeface="Helvetica" panose="020B0604020202020204" pitchFamily="34" charset="0"/>
            </a:endParaRPr>
          </a:p>
          <a:p>
            <a:pPr algn="just"/>
            <a:endParaRPr lang="es-ES" sz="2400" dirty="0">
              <a:latin typeface="Helvetica" panose="020B0604020202020204" pitchFamily="34" charset="0"/>
              <a:cs typeface="Helvetica" panose="020B0604020202020204" pitchFamily="34" charset="0"/>
            </a:endParaRPr>
          </a:p>
          <a:p>
            <a:pPr algn="just"/>
            <a:endParaRPr lang="es-ES" sz="2400" dirty="0">
              <a:latin typeface="Helvetica" panose="020B0604020202020204" pitchFamily="34" charset="0"/>
              <a:cs typeface="Helvetica" panose="020B0604020202020204" pitchFamily="34" charset="0"/>
            </a:endParaRPr>
          </a:p>
          <a:p>
            <a:pPr algn="just"/>
            <a:endParaRPr lang="es-ES" sz="2400" dirty="0">
              <a:latin typeface="Helvetica" panose="020B0604020202020204" pitchFamily="34" charset="0"/>
              <a:cs typeface="Helvetica" panose="020B0604020202020204" pitchFamily="34" charset="0"/>
            </a:endParaRPr>
          </a:p>
          <a:p>
            <a:pPr algn="just"/>
            <a:endParaRPr lang="es-ES" sz="2400" dirty="0">
              <a:latin typeface="Helvetica" panose="020B0604020202020204" pitchFamily="34" charset="0"/>
              <a:cs typeface="Helvetica" panose="020B0604020202020204" pitchFamily="34" charset="0"/>
            </a:endParaRPr>
          </a:p>
          <a:p>
            <a:pPr algn="just"/>
            <a:endParaRPr lang="es-ES" sz="2400" dirty="0">
              <a:latin typeface="Helvetica" panose="020B0604020202020204" pitchFamily="34" charset="0"/>
              <a:cs typeface="Helvetica" panose="020B0604020202020204" pitchFamily="34" charset="0"/>
            </a:endParaRPr>
          </a:p>
          <a:p>
            <a:pPr algn="just"/>
            <a:endParaRPr lang="es-ES" sz="2400" dirty="0">
              <a:latin typeface="Helvetica" panose="020B0604020202020204" pitchFamily="34" charset="0"/>
              <a:cs typeface="Helvetica" panose="020B0604020202020204" pitchFamily="34" charset="0"/>
            </a:endParaRPr>
          </a:p>
          <a:p>
            <a:pPr algn="just"/>
            <a:endParaRPr lang="es-ES" sz="2400" u="sng" dirty="0">
              <a:solidFill>
                <a:srgbClr val="FFFF00"/>
              </a:solidFill>
              <a:uFill>
                <a:solidFill>
                  <a:srgbClr val="FFF309"/>
                </a:solidFill>
              </a:uFill>
              <a:latin typeface="Helvetica" panose="020B0604020202020204" pitchFamily="34" charset="0"/>
              <a:ea typeface="+mn-ea"/>
              <a:cs typeface="Helvetica" panose="020B0604020202020204" pitchFamily="34" charset="0"/>
            </a:endParaRPr>
          </a:p>
          <a:p>
            <a:pPr algn="just"/>
            <a:endParaRPr lang="es-ES" sz="2400" dirty="0">
              <a:latin typeface="Helvetica" panose="020B0604020202020204" pitchFamily="34" charset="0"/>
              <a:cs typeface="Helvetica" panose="020B0604020202020204" pitchFamily="34" charset="0"/>
            </a:endParaRPr>
          </a:p>
          <a:p>
            <a:pPr algn="just"/>
            <a:endParaRPr lang="es-ES" sz="2400" dirty="0">
              <a:latin typeface="Helvetica" panose="020B0604020202020204" pitchFamily="34" charset="0"/>
              <a:cs typeface="Helvetica" panose="020B0604020202020204" pitchFamily="34" charset="0"/>
            </a:endParaRPr>
          </a:p>
          <a:p>
            <a:pPr algn="just"/>
            <a:r>
              <a:rPr lang="es-ES" sz="2400" dirty="0">
                <a:latin typeface="Helvetica" panose="020B0604020202020204" pitchFamily="34" charset="0"/>
                <a:cs typeface="Helvetica" panose="020B0604020202020204" pitchFamily="34" charset="0"/>
              </a:rPr>
              <a:t>	- Si se quiere utilizar unas específicas para la dislexia se pueden usar: 	</a:t>
            </a:r>
            <a:r>
              <a:rPr lang="es-ES" sz="2400" dirty="0" err="1">
                <a:latin typeface="Helvetica" panose="020B0604020202020204" pitchFamily="34" charset="0"/>
                <a:cs typeface="Helvetica" panose="020B0604020202020204" pitchFamily="34" charset="0"/>
              </a:rPr>
              <a:t>Dislexie</a:t>
            </a:r>
            <a:r>
              <a:rPr lang="es-ES" sz="2400" dirty="0">
                <a:latin typeface="Helvetica" panose="020B0604020202020204" pitchFamily="34" charset="0"/>
                <a:cs typeface="Helvetica" panose="020B0604020202020204" pitchFamily="34" charset="0"/>
              </a:rPr>
              <a:t>, Open </a:t>
            </a:r>
            <a:r>
              <a:rPr lang="es-ES" sz="2400" dirty="0" err="1">
                <a:latin typeface="Helvetica" panose="020B0604020202020204" pitchFamily="34" charset="0"/>
                <a:cs typeface="Helvetica" panose="020B0604020202020204" pitchFamily="34" charset="0"/>
              </a:rPr>
              <a:t>Dislexic</a:t>
            </a:r>
            <a:r>
              <a:rPr lang="es-ES" sz="2400" dirty="0">
                <a:latin typeface="Helvetica" panose="020B0604020202020204" pitchFamily="34" charset="0"/>
                <a:cs typeface="Helvetica" panose="020B0604020202020204" pitchFamily="34" charset="0"/>
              </a:rPr>
              <a:t> o Tiresias, entre otras.</a:t>
            </a:r>
          </a:p>
          <a:p>
            <a:pPr algn="just"/>
            <a:r>
              <a:rPr lang="es-ES" sz="2400" dirty="0">
                <a:latin typeface="Helvetica" panose="020B0604020202020204" pitchFamily="34" charset="0"/>
                <a:cs typeface="Helvetica" panose="020B0604020202020204" pitchFamily="34" charset="0"/>
              </a:rPr>
              <a:t> </a:t>
            </a:r>
          </a:p>
        </p:txBody>
      </p:sp>
      <p:pic>
        <p:nvPicPr>
          <p:cNvPr id="4" name="Imagen 3" descr="Diagrama&#10;&#10;Descripción generada automáticamente con confianza media">
            <a:extLst>
              <a:ext uri="{FF2B5EF4-FFF2-40B4-BE49-F238E27FC236}">
                <a16:creationId xmlns:a16="http://schemas.microsoft.com/office/drawing/2014/main" id="{CE616755-9FAB-2202-7731-CD985E983C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85575" y="2284148"/>
            <a:ext cx="5620850" cy="2823959"/>
          </a:xfrm>
          <a:prstGeom prst="rect">
            <a:avLst/>
          </a:prstGeom>
        </p:spPr>
      </p:pic>
      <p:sp>
        <p:nvSpPr>
          <p:cNvPr id="5" name="CuadroTexto 4">
            <a:extLst>
              <a:ext uri="{FF2B5EF4-FFF2-40B4-BE49-F238E27FC236}">
                <a16:creationId xmlns:a16="http://schemas.microsoft.com/office/drawing/2014/main" id="{50C7F9B9-1A5A-A962-1005-16AF003E77C3}"/>
              </a:ext>
            </a:extLst>
          </p:cNvPr>
          <p:cNvSpPr txBox="1"/>
          <p:nvPr/>
        </p:nvSpPr>
        <p:spPr>
          <a:xfrm>
            <a:off x="8991276" y="4825812"/>
            <a:ext cx="2095445" cy="369332"/>
          </a:xfrm>
          <a:prstGeom prst="rect">
            <a:avLst/>
          </a:prstGeom>
          <a:noFill/>
        </p:spPr>
        <p:txBody>
          <a:bodyPr wrap="none" rtlCol="0">
            <a:spAutoFit/>
          </a:bodyPr>
          <a:lstStyle/>
          <a:p>
            <a:pPr algn="r"/>
            <a:r>
              <a:rPr lang="es-ES" dirty="0" err="1">
                <a:latin typeface="Helvetica" panose="020B0604020202020204" pitchFamily="34" charset="0"/>
                <a:cs typeface="Helvetica" panose="020B0604020202020204" pitchFamily="34" charset="0"/>
              </a:rPr>
              <a:t>Fte</a:t>
            </a:r>
            <a:r>
              <a:rPr lang="es-ES" dirty="0">
                <a:latin typeface="Helvetica" panose="020B0604020202020204" pitchFamily="34" charset="0"/>
                <a:cs typeface="Helvetica" panose="020B0604020202020204" pitchFamily="34" charset="0"/>
              </a:rPr>
              <a:t>: </a:t>
            </a:r>
            <a:r>
              <a:rPr lang="es-ES" dirty="0">
                <a:solidFill>
                  <a:srgbClr val="FFFF00"/>
                </a:solidFill>
                <a:latin typeface="Helvetica" panose="020B0604020202020204" pitchFamily="34" charset="0"/>
                <a:cs typeface="Helvetica" panose="020B0604020202020204" pitchFamily="34" charset="0"/>
                <a:hlinkClick r:id="rId3">
                  <a:extLst>
                    <a:ext uri="{A12FA001-AC4F-418D-AE19-62706E023703}">
                      <ahyp:hlinkClr xmlns:ahyp="http://schemas.microsoft.com/office/drawing/2018/hyperlinkcolor" val="tx"/>
                    </a:ext>
                  </a:extLst>
                </a:hlinkClick>
              </a:rPr>
              <a:t>Olga Carreras</a:t>
            </a:r>
            <a:endParaRPr lang="es-ES" dirty="0">
              <a:solidFill>
                <a:srgbClr val="FFFF00"/>
              </a:solidFill>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421625565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D1DDE05-6D2B-BBFF-8FFB-60CA65A82CCE}"/>
              </a:ext>
            </a:extLst>
          </p:cNvPr>
          <p:cNvSpPr txBox="1">
            <a:spLocks/>
          </p:cNvSpPr>
          <p:nvPr/>
        </p:nvSpPr>
        <p:spPr>
          <a:xfrm>
            <a:off x="342098" y="212208"/>
            <a:ext cx="11650092" cy="6433583"/>
          </a:xfrm>
          <a:prstGeom prst="rect">
            <a:avLst/>
          </a:prstGeom>
        </p:spPr>
        <p:txBody>
          <a:bodyPr vert="horz" wrap="square" lIns="0" tIns="0" rIns="0" bIns="0" rtlCol="0" anchor="t" anchorCtr="0">
            <a:noAutofit/>
          </a:bodyPr>
          <a:lstStyle>
            <a:defPPr>
              <a:defRPr lang="es-ES"/>
            </a:defPPr>
            <a:lvl1pPr>
              <a:lnSpc>
                <a:spcPct val="100000"/>
              </a:lnSpc>
              <a:spcBef>
                <a:spcPct val="0"/>
              </a:spcBef>
              <a:buNone/>
              <a:defRPr sz="2800">
                <a:ea typeface="+mj-ea"/>
                <a:cs typeface="+mj-cs"/>
              </a:defRPr>
            </a:lvl1pPr>
          </a:lstStyle>
          <a:p>
            <a:pPr marL="514350" indent="-514350" algn="just">
              <a:buFont typeface="+mj-lt"/>
              <a:buAutoNum type="arabicPeriod"/>
            </a:pPr>
            <a:r>
              <a:rPr lang="es-ES" sz="2000" dirty="0">
                <a:latin typeface="Helvetica" panose="020B0604020202020204" pitchFamily="34" charset="0"/>
                <a:cs typeface="Helvetica" panose="020B0604020202020204" pitchFamily="34" charset="0"/>
              </a:rPr>
              <a:t>Elección de tipografías</a:t>
            </a:r>
            <a:endParaRPr lang="es-ES" sz="1800" dirty="0">
              <a:latin typeface="Helvetica" panose="020B0604020202020204" pitchFamily="34" charset="0"/>
              <a:cs typeface="Helvetica" panose="020B0604020202020204" pitchFamily="34" charset="0"/>
            </a:endParaRPr>
          </a:p>
          <a:p>
            <a:pPr algn="just"/>
            <a:r>
              <a:rPr lang="es-ES" sz="2400" dirty="0">
                <a:latin typeface="Helvetica" panose="020B0604020202020204" pitchFamily="34" charset="0"/>
                <a:cs typeface="Helvetica" panose="020B0604020202020204" pitchFamily="34" charset="0"/>
              </a:rPr>
              <a:t>	</a:t>
            </a:r>
          </a:p>
          <a:p>
            <a:r>
              <a:rPr lang="es-ES" sz="2400" dirty="0">
                <a:latin typeface="Helvetica" panose="020B0604020202020204" pitchFamily="34" charset="0"/>
                <a:cs typeface="Helvetica" panose="020B0604020202020204" pitchFamily="34" charset="0"/>
              </a:rPr>
              <a:t>	b) La tipografía es arte y diseño hecha texto. La tipografía proporciona 	reconocimiento de marca, habla del estilo de una empresa y es tan importante 	o más que el resto de los componentes de un diseño: Logo, colores, </a:t>
            </a:r>
            <a:r>
              <a:rPr lang="es-ES" sz="2400" dirty="0" err="1">
                <a:latin typeface="Helvetica" panose="020B0604020202020204" pitchFamily="34" charset="0"/>
                <a:cs typeface="Helvetica" panose="020B0604020202020204" pitchFamily="34" charset="0"/>
              </a:rPr>
              <a:t>etc</a:t>
            </a:r>
            <a:r>
              <a:rPr lang="es-ES" sz="2400" dirty="0">
                <a:latin typeface="Helvetica" panose="020B0604020202020204" pitchFamily="34" charset="0"/>
                <a:cs typeface="Helvetica" panose="020B0604020202020204" pitchFamily="34" charset="0"/>
              </a:rPr>
              <a:t>…</a:t>
            </a:r>
          </a:p>
          <a:p>
            <a:pPr algn="just"/>
            <a:endParaRPr lang="es-ES" sz="2400" dirty="0">
              <a:latin typeface="Helvetica" panose="020B0604020202020204" pitchFamily="34" charset="0"/>
              <a:cs typeface="Helvetica" panose="020B0604020202020204" pitchFamily="34" charset="0"/>
            </a:endParaRPr>
          </a:p>
          <a:p>
            <a:pPr algn="just"/>
            <a:endParaRPr lang="es-ES" sz="2400" dirty="0">
              <a:latin typeface="Helvetica" panose="020B0604020202020204" pitchFamily="34" charset="0"/>
              <a:cs typeface="Helvetica" panose="020B0604020202020204" pitchFamily="34" charset="0"/>
            </a:endParaRPr>
          </a:p>
          <a:p>
            <a:pPr algn="just"/>
            <a:endParaRPr lang="es-ES" sz="2400" dirty="0">
              <a:latin typeface="Helvetica" panose="020B0604020202020204" pitchFamily="34" charset="0"/>
              <a:cs typeface="Helvetica" panose="020B0604020202020204" pitchFamily="34" charset="0"/>
            </a:endParaRPr>
          </a:p>
          <a:p>
            <a:pPr algn="just"/>
            <a:endParaRPr lang="es-ES" sz="2400" dirty="0">
              <a:latin typeface="Helvetica" panose="020B0604020202020204" pitchFamily="34" charset="0"/>
              <a:cs typeface="Helvetica" panose="020B0604020202020204" pitchFamily="34" charset="0"/>
            </a:endParaRPr>
          </a:p>
          <a:p>
            <a:pPr algn="just"/>
            <a:r>
              <a:rPr lang="es-ES" sz="2400" dirty="0">
                <a:latin typeface="Helvetica" panose="020B0604020202020204" pitchFamily="34" charset="0"/>
                <a:cs typeface="Helvetica" panose="020B0604020202020204" pitchFamily="34" charset="0"/>
              </a:rPr>
              <a:t> </a:t>
            </a:r>
          </a:p>
        </p:txBody>
      </p:sp>
      <p:sp>
        <p:nvSpPr>
          <p:cNvPr id="10" name="CuadroTexto 9">
            <a:extLst>
              <a:ext uri="{FF2B5EF4-FFF2-40B4-BE49-F238E27FC236}">
                <a16:creationId xmlns:a16="http://schemas.microsoft.com/office/drawing/2014/main" id="{9E5A8144-C580-1F75-F3C8-5552EE022FB1}"/>
              </a:ext>
            </a:extLst>
          </p:cNvPr>
          <p:cNvSpPr txBox="1"/>
          <p:nvPr/>
        </p:nvSpPr>
        <p:spPr>
          <a:xfrm>
            <a:off x="608717" y="5455295"/>
            <a:ext cx="4292585" cy="369332"/>
          </a:xfrm>
          <a:prstGeom prst="rect">
            <a:avLst/>
          </a:prstGeom>
          <a:noFill/>
        </p:spPr>
        <p:txBody>
          <a:bodyPr wrap="none" rtlCol="0">
            <a:spAutoFit/>
          </a:bodyPr>
          <a:lstStyle/>
          <a:p>
            <a:r>
              <a:rPr lang="es-ES" dirty="0">
                <a:latin typeface="Helvetica" panose="020B0604020202020204" pitchFamily="34" charset="0"/>
                <a:cs typeface="Helvetica" panose="020B0604020202020204" pitchFamily="34" charset="0"/>
              </a:rPr>
              <a:t>Tipografía propia de Coca-Cola, la Unity</a:t>
            </a:r>
          </a:p>
        </p:txBody>
      </p:sp>
      <p:pic>
        <p:nvPicPr>
          <p:cNvPr id="13" name="Imagen 12" descr="Imagen que contiene Gráfico&#10;&#10;Descripción generada automáticamente">
            <a:extLst>
              <a:ext uri="{FF2B5EF4-FFF2-40B4-BE49-F238E27FC236}">
                <a16:creationId xmlns:a16="http://schemas.microsoft.com/office/drawing/2014/main" id="{F11C121B-0C2C-DB57-E294-E5BA3F9C3702}"/>
              </a:ext>
            </a:extLst>
          </p:cNvPr>
          <p:cNvPicPr>
            <a:picLocks noChangeAspect="1"/>
          </p:cNvPicPr>
          <p:nvPr/>
        </p:nvPicPr>
        <p:blipFill rotWithShape="1">
          <a:blip r:embed="rId2">
            <a:extLst>
              <a:ext uri="{28A0092B-C50C-407E-A947-70E740481C1C}">
                <a14:useLocalDpi xmlns:a14="http://schemas.microsoft.com/office/drawing/2010/main" val="0"/>
              </a:ext>
            </a:extLst>
          </a:blip>
          <a:srcRect l="8621" t="13851" r="8079" b="6973"/>
          <a:stretch/>
        </p:blipFill>
        <p:spPr>
          <a:xfrm>
            <a:off x="5401730" y="2854625"/>
            <a:ext cx="6590460" cy="3791166"/>
          </a:xfrm>
          <a:prstGeom prst="rect">
            <a:avLst/>
          </a:prstGeom>
        </p:spPr>
      </p:pic>
      <p:pic>
        <p:nvPicPr>
          <p:cNvPr id="14" name="Imagen 13" descr="Un dibujo de una cara feliz&#10;&#10;Descripción generada automáticamente con confianza baja">
            <a:extLst>
              <a:ext uri="{FF2B5EF4-FFF2-40B4-BE49-F238E27FC236}">
                <a16:creationId xmlns:a16="http://schemas.microsoft.com/office/drawing/2014/main" id="{AA132274-159E-B3FB-79E6-CB9A4E8867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9810" y="2589088"/>
            <a:ext cx="4835261" cy="2783707"/>
          </a:xfrm>
          <a:prstGeom prst="rect">
            <a:avLst/>
          </a:prstGeom>
        </p:spPr>
      </p:pic>
    </p:spTree>
    <p:extLst>
      <p:ext uri="{BB962C8B-B14F-4D97-AF65-F5344CB8AC3E}">
        <p14:creationId xmlns:p14="http://schemas.microsoft.com/office/powerpoint/2010/main" val="32440764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D1DDE05-6D2B-BBFF-8FFB-60CA65A82CCE}"/>
              </a:ext>
            </a:extLst>
          </p:cNvPr>
          <p:cNvSpPr txBox="1">
            <a:spLocks/>
          </p:cNvSpPr>
          <p:nvPr/>
        </p:nvSpPr>
        <p:spPr>
          <a:xfrm>
            <a:off x="342098" y="556591"/>
            <a:ext cx="11247152" cy="6089200"/>
          </a:xfrm>
          <a:prstGeom prst="rect">
            <a:avLst/>
          </a:prstGeom>
        </p:spPr>
        <p:txBody>
          <a:bodyPr vert="horz" wrap="square" lIns="0" tIns="0" rIns="0" bIns="0" rtlCol="0" anchor="t" anchorCtr="0">
            <a:noAutofit/>
          </a:bodyPr>
          <a:lstStyle>
            <a:defPPr>
              <a:defRPr lang="es-ES"/>
            </a:defPPr>
            <a:lvl1pPr>
              <a:lnSpc>
                <a:spcPct val="100000"/>
              </a:lnSpc>
              <a:spcBef>
                <a:spcPct val="0"/>
              </a:spcBef>
              <a:buNone/>
              <a:defRPr sz="2800">
                <a:ea typeface="+mj-ea"/>
                <a:cs typeface="+mj-cs"/>
              </a:defRPr>
            </a:lvl1pPr>
          </a:lstStyle>
          <a:p>
            <a:pPr marL="514350" indent="-514350" algn="just">
              <a:buFont typeface="+mj-lt"/>
              <a:buAutoNum type="arabicPeriod"/>
            </a:pPr>
            <a:r>
              <a:rPr lang="es-ES" sz="2000" dirty="0">
                <a:latin typeface="Helvetica" panose="020B0604020202020204" pitchFamily="34" charset="0"/>
                <a:cs typeface="Helvetica" panose="020B0604020202020204" pitchFamily="34" charset="0"/>
              </a:rPr>
              <a:t>Elección de tipografías</a:t>
            </a:r>
          </a:p>
          <a:p>
            <a:pPr marL="514350" indent="-514350" algn="just">
              <a:buFont typeface="+mj-lt"/>
              <a:buAutoNum type="arabicPeriod"/>
            </a:pPr>
            <a:endParaRPr lang="es-ES" sz="1800" dirty="0">
              <a:latin typeface="Helvetica" panose="020B0604020202020204" pitchFamily="34" charset="0"/>
              <a:cs typeface="Helvetica" panose="020B0604020202020204" pitchFamily="34" charset="0"/>
            </a:endParaRPr>
          </a:p>
          <a:p>
            <a:pPr marL="514350" indent="-514350" algn="just">
              <a:buFont typeface="+mj-lt"/>
              <a:buAutoNum type="arabicPeriod"/>
            </a:pPr>
            <a:endParaRPr lang="es-ES" sz="1800" dirty="0">
              <a:latin typeface="Helvetica" panose="020B0604020202020204" pitchFamily="34" charset="0"/>
              <a:cs typeface="Helvetica" panose="020B0604020202020204" pitchFamily="34" charset="0"/>
            </a:endParaRPr>
          </a:p>
          <a:p>
            <a:pPr marL="514350" indent="-514350" algn="just">
              <a:buFont typeface="+mj-lt"/>
              <a:buAutoNum type="arabicPeriod"/>
            </a:pPr>
            <a:endParaRPr lang="es-ES" sz="1800" dirty="0">
              <a:latin typeface="Helvetica" panose="020B0604020202020204" pitchFamily="34" charset="0"/>
              <a:cs typeface="Helvetica" panose="020B0604020202020204" pitchFamily="34" charset="0"/>
            </a:endParaRPr>
          </a:p>
          <a:p>
            <a:pPr algn="ctr"/>
            <a:r>
              <a:rPr lang="es-ES" sz="2400" dirty="0">
                <a:latin typeface="Helvetica" panose="020B0604020202020204" pitchFamily="34" charset="0"/>
                <a:cs typeface="Helvetica" panose="020B0604020202020204" pitchFamily="34" charset="0"/>
              </a:rPr>
              <a:t>	¿Sabrías decir qué empresa hay detrás de esta tipografía?</a:t>
            </a:r>
          </a:p>
          <a:p>
            <a:pPr algn="just"/>
            <a:r>
              <a:rPr lang="es-ES" sz="2400" dirty="0">
                <a:latin typeface="Helvetica" panose="020B0604020202020204" pitchFamily="34" charset="0"/>
                <a:cs typeface="Helvetica" panose="020B0604020202020204" pitchFamily="34" charset="0"/>
              </a:rPr>
              <a:t>	</a:t>
            </a:r>
          </a:p>
          <a:p>
            <a:pPr algn="just"/>
            <a:endParaRPr lang="es-ES" sz="2400" dirty="0">
              <a:latin typeface="Helvetica" panose="020B0604020202020204" pitchFamily="34" charset="0"/>
              <a:cs typeface="Helvetica" panose="020B0604020202020204" pitchFamily="34" charset="0"/>
            </a:endParaRPr>
          </a:p>
          <a:p>
            <a:pPr algn="just"/>
            <a:endParaRPr lang="es-ES" sz="2400" dirty="0">
              <a:latin typeface="Helvetica" panose="020B0604020202020204" pitchFamily="34" charset="0"/>
              <a:cs typeface="Helvetica" panose="020B0604020202020204" pitchFamily="34" charset="0"/>
            </a:endParaRPr>
          </a:p>
          <a:p>
            <a:pPr algn="just"/>
            <a:endParaRPr lang="es-ES" sz="2400" dirty="0">
              <a:latin typeface="Helvetica" panose="020B0604020202020204" pitchFamily="34" charset="0"/>
              <a:cs typeface="Helvetica" panose="020B0604020202020204" pitchFamily="34" charset="0"/>
            </a:endParaRPr>
          </a:p>
          <a:p>
            <a:pPr algn="just"/>
            <a:r>
              <a:rPr lang="es-ES" sz="2400" dirty="0">
                <a:latin typeface="Helvetica" panose="020B0604020202020204" pitchFamily="34" charset="0"/>
                <a:cs typeface="Helvetica" panose="020B0604020202020204" pitchFamily="34" charset="0"/>
              </a:rPr>
              <a:t> </a:t>
            </a:r>
          </a:p>
        </p:txBody>
      </p:sp>
      <p:pic>
        <p:nvPicPr>
          <p:cNvPr id="3" name="Imagen 2">
            <a:extLst>
              <a:ext uri="{FF2B5EF4-FFF2-40B4-BE49-F238E27FC236}">
                <a16:creationId xmlns:a16="http://schemas.microsoft.com/office/drawing/2014/main" id="{9CA1A1D4-1D92-E651-7216-209B88E1D5D9}"/>
              </a:ext>
            </a:extLst>
          </p:cNvPr>
          <p:cNvPicPr>
            <a:picLocks noChangeAspect="1"/>
          </p:cNvPicPr>
          <p:nvPr/>
        </p:nvPicPr>
        <p:blipFill rotWithShape="1">
          <a:blip r:embed="rId2"/>
          <a:srcRect l="55079" t="4399" r="9357" b="66832"/>
          <a:stretch/>
        </p:blipFill>
        <p:spPr>
          <a:xfrm>
            <a:off x="3891132" y="2702316"/>
            <a:ext cx="4409735" cy="2048588"/>
          </a:xfrm>
          <a:prstGeom prst="rect">
            <a:avLst/>
          </a:prstGeom>
        </p:spPr>
      </p:pic>
    </p:spTree>
    <p:extLst>
      <p:ext uri="{BB962C8B-B14F-4D97-AF65-F5344CB8AC3E}">
        <p14:creationId xmlns:p14="http://schemas.microsoft.com/office/powerpoint/2010/main" val="31656788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descr="Pantalla de juego de computadora&#10;&#10;Descripción generada automáticamente con confianza media">
            <a:extLst>
              <a:ext uri="{FF2B5EF4-FFF2-40B4-BE49-F238E27FC236}">
                <a16:creationId xmlns:a16="http://schemas.microsoft.com/office/drawing/2014/main" id="{A5DACCD8-B939-FA3F-B51F-945C16F061E8}"/>
              </a:ext>
            </a:extLst>
          </p:cNvPr>
          <p:cNvPicPr>
            <a:picLocks noChangeAspect="1"/>
          </p:cNvPicPr>
          <p:nvPr/>
        </p:nvPicPr>
        <p:blipFill rotWithShape="1">
          <a:blip r:embed="rId2">
            <a:extLst>
              <a:ext uri="{28A0092B-C50C-407E-A947-70E740481C1C}">
                <a14:useLocalDpi xmlns:a14="http://schemas.microsoft.com/office/drawing/2010/main" val="0"/>
              </a:ext>
            </a:extLst>
          </a:blip>
          <a:srcRect l="404" r="-1" b="6958"/>
          <a:stretch/>
        </p:blipFill>
        <p:spPr>
          <a:xfrm>
            <a:off x="0" y="37075"/>
            <a:ext cx="12192000" cy="6783849"/>
          </a:xfrm>
          <a:prstGeom prst="rect">
            <a:avLst/>
          </a:prstGeom>
        </p:spPr>
      </p:pic>
    </p:spTree>
    <p:extLst>
      <p:ext uri="{BB962C8B-B14F-4D97-AF65-F5344CB8AC3E}">
        <p14:creationId xmlns:p14="http://schemas.microsoft.com/office/powerpoint/2010/main" val="147791965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D1DDE05-6D2B-BBFF-8FFB-60CA65A82CCE}"/>
              </a:ext>
            </a:extLst>
          </p:cNvPr>
          <p:cNvSpPr txBox="1">
            <a:spLocks/>
          </p:cNvSpPr>
          <p:nvPr/>
        </p:nvSpPr>
        <p:spPr>
          <a:xfrm>
            <a:off x="342098" y="212208"/>
            <a:ext cx="11247152" cy="6433583"/>
          </a:xfrm>
          <a:prstGeom prst="rect">
            <a:avLst/>
          </a:prstGeom>
        </p:spPr>
        <p:txBody>
          <a:bodyPr vert="horz" wrap="square" lIns="0" tIns="0" rIns="0" bIns="0" rtlCol="0" anchor="t" anchorCtr="0">
            <a:noAutofit/>
          </a:bodyPr>
          <a:lstStyle>
            <a:defPPr>
              <a:defRPr lang="es-ES"/>
            </a:defPPr>
            <a:lvl1pPr>
              <a:lnSpc>
                <a:spcPct val="100000"/>
              </a:lnSpc>
              <a:spcBef>
                <a:spcPct val="0"/>
              </a:spcBef>
              <a:buNone/>
              <a:defRPr sz="2800">
                <a:ea typeface="+mj-ea"/>
                <a:cs typeface="+mj-cs"/>
              </a:defRPr>
            </a:lvl1pPr>
          </a:lstStyle>
          <a:p>
            <a:pPr marL="514350" indent="-514350" algn="just">
              <a:buFont typeface="+mj-lt"/>
              <a:buAutoNum type="arabicPeriod"/>
            </a:pPr>
            <a:r>
              <a:rPr lang="es-ES" sz="2000" dirty="0">
                <a:latin typeface="Helvetica" panose="020B0604020202020204" pitchFamily="34" charset="0"/>
                <a:cs typeface="Helvetica" panose="020B0604020202020204" pitchFamily="34" charset="0"/>
              </a:rPr>
              <a:t>Elección de tipografías</a:t>
            </a:r>
            <a:endParaRPr lang="es-ES" sz="1800" dirty="0">
              <a:latin typeface="Helvetica" panose="020B0604020202020204" pitchFamily="34" charset="0"/>
              <a:cs typeface="Helvetica" panose="020B0604020202020204" pitchFamily="34" charset="0"/>
            </a:endParaRPr>
          </a:p>
          <a:p>
            <a:pPr algn="just"/>
            <a:r>
              <a:rPr lang="es-ES" sz="2400" dirty="0">
                <a:latin typeface="Helvetica" panose="020B0604020202020204" pitchFamily="34" charset="0"/>
                <a:cs typeface="Helvetica" panose="020B0604020202020204" pitchFamily="34" charset="0"/>
              </a:rPr>
              <a:t>	</a:t>
            </a:r>
          </a:p>
          <a:p>
            <a:pPr algn="just"/>
            <a:r>
              <a:rPr lang="es-ES" sz="2400" dirty="0">
                <a:latin typeface="Helvetica" panose="020B0604020202020204" pitchFamily="34" charset="0"/>
                <a:cs typeface="Helvetica" panose="020B0604020202020204" pitchFamily="34" charset="0"/>
              </a:rPr>
              <a:t>	</a:t>
            </a:r>
          </a:p>
          <a:p>
            <a:pPr algn="just"/>
            <a:endParaRPr lang="es-ES" sz="2400" dirty="0">
              <a:latin typeface="Helvetica" panose="020B0604020202020204" pitchFamily="34" charset="0"/>
              <a:cs typeface="Helvetica" panose="020B0604020202020204" pitchFamily="34" charset="0"/>
            </a:endParaRPr>
          </a:p>
          <a:p>
            <a:pPr algn="just"/>
            <a:endParaRPr lang="es-ES" sz="2400" dirty="0">
              <a:latin typeface="Helvetica" panose="020B0604020202020204" pitchFamily="34" charset="0"/>
              <a:cs typeface="Helvetica" panose="020B0604020202020204" pitchFamily="34" charset="0"/>
            </a:endParaRPr>
          </a:p>
          <a:p>
            <a:pPr algn="just"/>
            <a:endParaRPr lang="es-ES" sz="2400" dirty="0">
              <a:latin typeface="Helvetica" panose="020B0604020202020204" pitchFamily="34" charset="0"/>
              <a:cs typeface="Helvetica" panose="020B0604020202020204" pitchFamily="34" charset="0"/>
            </a:endParaRPr>
          </a:p>
          <a:p>
            <a:pPr algn="just"/>
            <a:r>
              <a:rPr lang="es-ES" sz="2400" dirty="0">
                <a:latin typeface="Helvetica" panose="020B0604020202020204" pitchFamily="34" charset="0"/>
                <a:cs typeface="Helvetica" panose="020B0604020202020204" pitchFamily="34" charset="0"/>
              </a:rPr>
              <a:t> </a:t>
            </a:r>
          </a:p>
        </p:txBody>
      </p:sp>
      <p:pic>
        <p:nvPicPr>
          <p:cNvPr id="4" name="Imagen 3">
            <a:extLst>
              <a:ext uri="{FF2B5EF4-FFF2-40B4-BE49-F238E27FC236}">
                <a16:creationId xmlns:a16="http://schemas.microsoft.com/office/drawing/2014/main" id="{5D3ACCB2-2387-3124-FB00-9AF7A0D92DE0}"/>
              </a:ext>
            </a:extLst>
          </p:cNvPr>
          <p:cNvPicPr>
            <a:picLocks noChangeAspect="1"/>
          </p:cNvPicPr>
          <p:nvPr/>
        </p:nvPicPr>
        <p:blipFill rotWithShape="1">
          <a:blip r:embed="rId2"/>
          <a:srcRect l="3321" t="4399" r="2989" b="963"/>
          <a:stretch/>
        </p:blipFill>
        <p:spPr>
          <a:xfrm>
            <a:off x="2219194" y="1235467"/>
            <a:ext cx="7753611" cy="4497513"/>
          </a:xfrm>
          <a:prstGeom prst="rect">
            <a:avLst/>
          </a:prstGeom>
        </p:spPr>
      </p:pic>
      <p:sp>
        <p:nvSpPr>
          <p:cNvPr id="5" name="CuadroTexto 4">
            <a:extLst>
              <a:ext uri="{FF2B5EF4-FFF2-40B4-BE49-F238E27FC236}">
                <a16:creationId xmlns:a16="http://schemas.microsoft.com/office/drawing/2014/main" id="{76D588EF-1EC0-E1E2-7C46-37E3EEDA9E46}"/>
              </a:ext>
            </a:extLst>
          </p:cNvPr>
          <p:cNvSpPr txBox="1"/>
          <p:nvPr/>
        </p:nvSpPr>
        <p:spPr>
          <a:xfrm>
            <a:off x="342098" y="6359703"/>
            <a:ext cx="9779280" cy="400110"/>
          </a:xfrm>
          <a:prstGeom prst="rect">
            <a:avLst/>
          </a:prstGeom>
          <a:noFill/>
        </p:spPr>
        <p:txBody>
          <a:bodyPr wrap="none" rtlCol="0">
            <a:spAutoFit/>
          </a:bodyPr>
          <a:lstStyle/>
          <a:p>
            <a:r>
              <a:rPr lang="es-ES" dirty="0">
                <a:latin typeface="Helvetica" panose="020B0604020202020204" pitchFamily="34" charset="0"/>
                <a:cs typeface="Helvetica" panose="020B0604020202020204" pitchFamily="34" charset="0"/>
              </a:rPr>
              <a:t>Y </a:t>
            </a:r>
            <a:r>
              <a:rPr lang="es-ES" u="sng" dirty="0">
                <a:solidFill>
                  <a:srgbClr val="FFFF00"/>
                </a:solidFill>
                <a:uFill>
                  <a:solidFill>
                    <a:srgbClr val="FFF309"/>
                  </a:solidFill>
                </a:uFill>
                <a:latin typeface="Helvetica" panose="020B0604020202020204" pitchFamily="34" charset="0"/>
                <a:cs typeface="Helvetica" panose="020B0604020202020204" pitchFamily="34" charset="0"/>
                <a:hlinkClick r:id="rId3">
                  <a:extLst>
                    <a:ext uri="{A12FA001-AC4F-418D-AE19-62706E023703}">
                      <ahyp:hlinkClr xmlns:ahyp="http://schemas.microsoft.com/office/drawing/2018/hyperlinkcolor" val="tx"/>
                    </a:ext>
                  </a:extLst>
                </a:hlinkClick>
              </a:rPr>
              <a:t>aquí</a:t>
            </a:r>
            <a:r>
              <a:rPr lang="es-ES" sz="2000" u="sng" dirty="0">
                <a:solidFill>
                  <a:srgbClr val="FFFF00"/>
                </a:solidFill>
                <a:uFill>
                  <a:solidFill>
                    <a:srgbClr val="FFF309"/>
                  </a:solidFill>
                </a:uFill>
                <a:latin typeface="Helvetica" panose="020B0604020202020204" pitchFamily="34" charset="0"/>
                <a:cs typeface="Helvetica" panose="020B0604020202020204" pitchFamily="34" charset="0"/>
              </a:rPr>
              <a:t> </a:t>
            </a:r>
            <a:r>
              <a:rPr lang="es-ES" dirty="0">
                <a:latin typeface="Helvetica" panose="020B0604020202020204" pitchFamily="34" charset="0"/>
                <a:cs typeface="Helvetica" panose="020B0604020202020204" pitchFamily="34" charset="0"/>
              </a:rPr>
              <a:t>más ejemplos de las tipografías elegidas por algunas de las empresas más conocidas.</a:t>
            </a:r>
          </a:p>
        </p:txBody>
      </p:sp>
    </p:spTree>
    <p:extLst>
      <p:ext uri="{BB962C8B-B14F-4D97-AF65-F5344CB8AC3E}">
        <p14:creationId xmlns:p14="http://schemas.microsoft.com/office/powerpoint/2010/main" val="100666937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D1DDE05-6D2B-BBFF-8FFB-60CA65A82CCE}"/>
              </a:ext>
            </a:extLst>
          </p:cNvPr>
          <p:cNvSpPr txBox="1">
            <a:spLocks/>
          </p:cNvSpPr>
          <p:nvPr/>
        </p:nvSpPr>
        <p:spPr>
          <a:xfrm>
            <a:off x="321549" y="0"/>
            <a:ext cx="11401264" cy="6433583"/>
          </a:xfrm>
          <a:prstGeom prst="rect">
            <a:avLst/>
          </a:prstGeom>
        </p:spPr>
        <p:txBody>
          <a:bodyPr vert="horz" wrap="square" lIns="0" tIns="0" rIns="0" bIns="0" rtlCol="0" anchor="t" anchorCtr="0">
            <a:noAutofit/>
          </a:bodyPr>
          <a:lstStyle>
            <a:defPPr>
              <a:defRPr lang="es-ES"/>
            </a:defPPr>
            <a:lvl1pPr>
              <a:lnSpc>
                <a:spcPct val="100000"/>
              </a:lnSpc>
              <a:spcBef>
                <a:spcPct val="0"/>
              </a:spcBef>
              <a:buNone/>
              <a:defRPr sz="2800">
                <a:ea typeface="+mj-ea"/>
                <a:cs typeface="+mj-cs"/>
              </a:defRPr>
            </a:lvl1pPr>
          </a:lstStyle>
          <a:p>
            <a:pPr algn="just"/>
            <a:endParaRPr lang="es-ES" sz="2400" dirty="0">
              <a:latin typeface="Helvetica" panose="020B0604020202020204" pitchFamily="34" charset="0"/>
              <a:cs typeface="Helvetica" panose="020B0604020202020204" pitchFamily="34" charset="0"/>
            </a:endParaRPr>
          </a:p>
          <a:p>
            <a:pPr marL="514350" indent="-514350" algn="just">
              <a:buFont typeface="+mj-lt"/>
              <a:buAutoNum type="arabicPeriod" startAt="2"/>
            </a:pPr>
            <a:r>
              <a:rPr lang="es-ES" b="1" dirty="0">
                <a:latin typeface="Helvetica" panose="020B0604020202020204" pitchFamily="34" charset="0"/>
                <a:cs typeface="Helvetica" panose="020B0604020202020204" pitchFamily="34" charset="0"/>
              </a:rPr>
              <a:t>Tamaño de las tipografías</a:t>
            </a:r>
            <a:r>
              <a:rPr lang="es-ES" sz="2400" dirty="0">
                <a:latin typeface="Helvetica" panose="020B0604020202020204" pitchFamily="34" charset="0"/>
                <a:cs typeface="Helvetica" panose="020B0604020202020204" pitchFamily="34" charset="0"/>
              </a:rPr>
              <a:t>:</a:t>
            </a:r>
          </a:p>
          <a:p>
            <a:pPr algn="just"/>
            <a:endParaRPr lang="es-ES" sz="2400" dirty="0">
              <a:latin typeface="Helvetica" panose="020B0604020202020204" pitchFamily="34" charset="0"/>
              <a:cs typeface="Helvetica" panose="020B0604020202020204" pitchFamily="34" charset="0"/>
            </a:endParaRPr>
          </a:p>
          <a:p>
            <a:r>
              <a:rPr lang="es-ES" sz="2400" dirty="0">
                <a:latin typeface="Helvetica" panose="020B0604020202020204" pitchFamily="34" charset="0"/>
                <a:cs typeface="Helvetica" panose="020B0604020202020204" pitchFamily="34" charset="0"/>
              </a:rPr>
              <a:t>	a) El estándar de </a:t>
            </a:r>
            <a:r>
              <a:rPr lang="es-ES" sz="2400" b="1" dirty="0">
                <a:latin typeface="Helvetica" panose="020B0604020202020204" pitchFamily="34" charset="0"/>
                <a:cs typeface="Helvetica" panose="020B0604020202020204" pitchFamily="34" charset="0"/>
              </a:rPr>
              <a:t>tamaño</a:t>
            </a:r>
            <a:r>
              <a:rPr lang="es-ES" sz="2400" dirty="0">
                <a:latin typeface="Helvetica" panose="020B0604020202020204" pitchFamily="34" charset="0"/>
                <a:cs typeface="Helvetica" panose="020B0604020202020204" pitchFamily="34" charset="0"/>
              </a:rPr>
              <a:t> </a:t>
            </a:r>
            <a:r>
              <a:rPr lang="es-ES" sz="2400" b="1" dirty="0">
                <a:latin typeface="Helvetica" panose="020B0604020202020204" pitchFamily="34" charset="0"/>
                <a:cs typeface="Helvetica" panose="020B0604020202020204" pitchFamily="34" charset="0"/>
              </a:rPr>
              <a:t>mínimo</a:t>
            </a:r>
            <a:r>
              <a:rPr lang="es-ES" sz="2400" dirty="0">
                <a:latin typeface="Helvetica" panose="020B0604020202020204" pitchFamily="34" charset="0"/>
                <a:cs typeface="Helvetica" panose="020B0604020202020204" pitchFamily="34" charset="0"/>
              </a:rPr>
              <a:t> para la hacer una interfaz accesible es 	de 	</a:t>
            </a:r>
            <a:r>
              <a:rPr lang="es-ES" sz="2400" b="1" dirty="0">
                <a:latin typeface="Helvetica" panose="020B0604020202020204" pitchFamily="34" charset="0"/>
                <a:cs typeface="Helvetica" panose="020B0604020202020204" pitchFamily="34" charset="0"/>
              </a:rPr>
              <a:t>16px</a:t>
            </a:r>
            <a:r>
              <a:rPr lang="es-ES" sz="2400" dirty="0">
                <a:latin typeface="Helvetica" panose="020B0604020202020204" pitchFamily="34" charset="0"/>
                <a:cs typeface="Helvetica" panose="020B0604020202020204" pitchFamily="34" charset="0"/>
              </a:rPr>
              <a:t>, </a:t>
            </a:r>
            <a:r>
              <a:rPr lang="es-ES" sz="2400" b="1" dirty="0">
                <a:latin typeface="Helvetica" panose="020B0604020202020204" pitchFamily="34" charset="0"/>
                <a:cs typeface="Helvetica" panose="020B0604020202020204" pitchFamily="34" charset="0"/>
              </a:rPr>
              <a:t>según la tipografía que se use</a:t>
            </a:r>
            <a:r>
              <a:rPr lang="es-ES" sz="2400" dirty="0">
                <a:latin typeface="Helvetica" panose="020B0604020202020204" pitchFamily="34" charset="0"/>
                <a:cs typeface="Helvetica" panose="020B0604020202020204" pitchFamily="34" charset="0"/>
              </a:rPr>
              <a:t>. (Hay otros casos como Google 	</a:t>
            </a:r>
            <a:r>
              <a:rPr lang="es-ES" sz="2400" dirty="0" err="1">
                <a:latin typeface="Helvetica" panose="020B0604020202020204" pitchFamily="34" charset="0"/>
                <a:cs typeface="Helvetica" panose="020B0604020202020204" pitchFamily="34" charset="0"/>
              </a:rPr>
              <a:t>Flutter</a:t>
            </a:r>
            <a:r>
              <a:rPr lang="es-ES" sz="2400" dirty="0">
                <a:latin typeface="Helvetica" panose="020B0604020202020204" pitchFamily="34" charset="0"/>
                <a:cs typeface="Helvetica" panose="020B0604020202020204" pitchFamily="34" charset="0"/>
              </a:rPr>
              <a:t>, que opta por los 14px por defecto con la tipografía </a:t>
            </a:r>
            <a:r>
              <a:rPr lang="es-ES" sz="2400" dirty="0" err="1">
                <a:latin typeface="Helvetica" panose="020B0604020202020204" pitchFamily="34" charset="0"/>
                <a:cs typeface="Helvetica" panose="020B0604020202020204" pitchFamily="34" charset="0"/>
              </a:rPr>
              <a:t>Roboto</a:t>
            </a:r>
            <a:r>
              <a:rPr lang="es-ES" sz="2400" dirty="0">
                <a:latin typeface="Helvetica" panose="020B0604020202020204" pitchFamily="34" charset="0"/>
                <a:cs typeface="Helvetica" panose="020B0604020202020204" pitchFamily="34" charset="0"/>
              </a:rPr>
              <a:t>. Con el 	auge de las pantallas cada vez más grandes y con mayor resolución de los 	dispositivos móviles, se está comenzando a utilizar el tamaño </a:t>
            </a:r>
            <a:r>
              <a:rPr lang="es-ES" sz="2400" b="1" dirty="0">
                <a:latin typeface="Helvetica" panose="020B0604020202020204" pitchFamily="34" charset="0"/>
                <a:cs typeface="Helvetica" panose="020B0604020202020204" pitchFamily="34" charset="0"/>
              </a:rPr>
              <a:t>20px</a:t>
            </a:r>
            <a:r>
              <a:rPr lang="es-ES" sz="2400" dirty="0">
                <a:latin typeface="Helvetica" panose="020B0604020202020204" pitchFamily="34" charset="0"/>
                <a:cs typeface="Helvetica" panose="020B0604020202020204" pitchFamily="34" charset="0"/>
              </a:rPr>
              <a:t> como 	estándar de facto.</a:t>
            </a:r>
          </a:p>
          <a:p>
            <a:pPr algn="just"/>
            <a:endParaRPr lang="es-ES" sz="2400" dirty="0">
              <a:latin typeface="Helvetica" panose="020B0604020202020204" pitchFamily="34" charset="0"/>
              <a:cs typeface="Helvetica" panose="020B0604020202020204" pitchFamily="34" charset="0"/>
            </a:endParaRPr>
          </a:p>
          <a:p>
            <a:pPr algn="just"/>
            <a:endParaRPr lang="es-ES" sz="2400" dirty="0">
              <a:latin typeface="Helvetica" panose="020B0604020202020204" pitchFamily="34" charset="0"/>
              <a:cs typeface="Helvetica" panose="020B0604020202020204" pitchFamily="34" charset="0"/>
            </a:endParaRPr>
          </a:p>
          <a:p>
            <a:pPr algn="just"/>
            <a:endParaRPr lang="es-ES" sz="2400" dirty="0">
              <a:latin typeface="Helvetica" panose="020B0604020202020204" pitchFamily="34" charset="0"/>
              <a:cs typeface="Helvetica" panose="020B0604020202020204" pitchFamily="34" charset="0"/>
            </a:endParaRPr>
          </a:p>
          <a:p>
            <a:pPr algn="just"/>
            <a:endParaRPr lang="es-ES" sz="2400" dirty="0">
              <a:latin typeface="Helvetica" panose="020B0604020202020204" pitchFamily="34" charset="0"/>
              <a:cs typeface="Helvetica" panose="020B0604020202020204" pitchFamily="34" charset="0"/>
            </a:endParaRPr>
          </a:p>
          <a:p>
            <a:pPr algn="just"/>
            <a:endParaRPr lang="es-ES" sz="2400" dirty="0">
              <a:latin typeface="Helvetica" panose="020B0604020202020204" pitchFamily="34" charset="0"/>
              <a:cs typeface="Helvetica" panose="020B0604020202020204" pitchFamily="34" charset="0"/>
            </a:endParaRPr>
          </a:p>
          <a:p>
            <a:pPr algn="just"/>
            <a:endParaRPr lang="es-ES" sz="2400" dirty="0">
              <a:latin typeface="Helvetica" panose="020B0604020202020204" pitchFamily="34" charset="0"/>
              <a:cs typeface="Helvetica" panose="020B0604020202020204" pitchFamily="34" charset="0"/>
            </a:endParaRPr>
          </a:p>
          <a:p>
            <a:pPr algn="just"/>
            <a:r>
              <a:rPr lang="es-ES" sz="2400" dirty="0">
                <a:latin typeface="Helvetica" panose="020B0604020202020204" pitchFamily="34" charset="0"/>
                <a:cs typeface="Helvetica" panose="020B0604020202020204" pitchFamily="34" charset="0"/>
              </a:rPr>
              <a:t>	</a:t>
            </a:r>
          </a:p>
          <a:p>
            <a:pPr algn="just"/>
            <a:endParaRPr lang="es-ES" sz="2400" dirty="0">
              <a:latin typeface="Helvetica" panose="020B0604020202020204" pitchFamily="34" charset="0"/>
              <a:cs typeface="Helvetica" panose="020B0604020202020204" pitchFamily="34" charset="0"/>
            </a:endParaRPr>
          </a:p>
          <a:p>
            <a:pPr algn="just"/>
            <a:r>
              <a:rPr lang="es-ES" sz="2400" dirty="0">
                <a:latin typeface="Helvetica" panose="020B0604020202020204" pitchFamily="34" charset="0"/>
                <a:cs typeface="Helvetica" panose="020B0604020202020204" pitchFamily="34" charset="0"/>
              </a:rPr>
              <a:t>	</a:t>
            </a:r>
          </a:p>
          <a:p>
            <a:pPr algn="just"/>
            <a:r>
              <a:rPr lang="es-ES" sz="2400" dirty="0">
                <a:latin typeface="Helvetica" panose="020B0604020202020204" pitchFamily="34" charset="0"/>
                <a:cs typeface="Helvetica" panose="020B0604020202020204" pitchFamily="34" charset="0"/>
              </a:rPr>
              <a:t>	</a:t>
            </a:r>
          </a:p>
          <a:p>
            <a:pPr algn="just"/>
            <a:endParaRPr lang="es-ES" sz="2400" dirty="0">
              <a:latin typeface="Helvetica" panose="020B0604020202020204" pitchFamily="34" charset="0"/>
              <a:cs typeface="Helvetica" panose="020B0604020202020204" pitchFamily="34" charset="0"/>
            </a:endParaRPr>
          </a:p>
          <a:p>
            <a:pPr algn="just"/>
            <a:endParaRPr lang="es-ES" sz="2400" dirty="0">
              <a:latin typeface="Helvetica" panose="020B0604020202020204" pitchFamily="34" charset="0"/>
              <a:cs typeface="Helvetica" panose="020B0604020202020204" pitchFamily="34" charset="0"/>
            </a:endParaRPr>
          </a:p>
          <a:p>
            <a:pPr algn="just"/>
            <a:endParaRPr lang="es-ES" sz="2400" dirty="0">
              <a:latin typeface="Helvetica" panose="020B0604020202020204" pitchFamily="34" charset="0"/>
              <a:cs typeface="Helvetica" panose="020B0604020202020204" pitchFamily="34" charset="0"/>
            </a:endParaRPr>
          </a:p>
        </p:txBody>
      </p:sp>
      <p:graphicFrame>
        <p:nvGraphicFramePr>
          <p:cNvPr id="7" name="Tabla 7">
            <a:extLst>
              <a:ext uri="{FF2B5EF4-FFF2-40B4-BE49-F238E27FC236}">
                <a16:creationId xmlns:a16="http://schemas.microsoft.com/office/drawing/2014/main" id="{33F515C1-DFF6-182E-E747-7B3609B6CC3F}"/>
              </a:ext>
            </a:extLst>
          </p:cNvPr>
          <p:cNvGraphicFramePr>
            <a:graphicFrameLocks noGrp="1"/>
          </p:cNvGraphicFramePr>
          <p:nvPr>
            <p:extLst>
              <p:ext uri="{D42A27DB-BD31-4B8C-83A1-F6EECF244321}">
                <p14:modId xmlns:p14="http://schemas.microsoft.com/office/powerpoint/2010/main" val="1364218694"/>
              </p:ext>
            </p:extLst>
          </p:nvPr>
        </p:nvGraphicFramePr>
        <p:xfrm>
          <a:off x="2473075" y="3706403"/>
          <a:ext cx="7245850" cy="2537720"/>
        </p:xfrm>
        <a:graphic>
          <a:graphicData uri="http://schemas.openxmlformats.org/drawingml/2006/table">
            <a:tbl>
              <a:tblPr firstRow="1" bandRow="1">
                <a:tableStyleId>{5202B0CA-FC54-4496-8BCA-5EF66A818D29}</a:tableStyleId>
              </a:tblPr>
              <a:tblGrid>
                <a:gridCol w="2148267">
                  <a:extLst>
                    <a:ext uri="{9D8B030D-6E8A-4147-A177-3AD203B41FA5}">
                      <a16:colId xmlns:a16="http://schemas.microsoft.com/office/drawing/2014/main" val="2748684097"/>
                    </a:ext>
                  </a:extLst>
                </a:gridCol>
                <a:gridCol w="2494031">
                  <a:extLst>
                    <a:ext uri="{9D8B030D-6E8A-4147-A177-3AD203B41FA5}">
                      <a16:colId xmlns:a16="http://schemas.microsoft.com/office/drawing/2014/main" val="77563058"/>
                    </a:ext>
                  </a:extLst>
                </a:gridCol>
                <a:gridCol w="2603552">
                  <a:extLst>
                    <a:ext uri="{9D8B030D-6E8A-4147-A177-3AD203B41FA5}">
                      <a16:colId xmlns:a16="http://schemas.microsoft.com/office/drawing/2014/main" val="2463862344"/>
                    </a:ext>
                  </a:extLst>
                </a:gridCol>
              </a:tblGrid>
              <a:tr h="634430">
                <a:tc>
                  <a:txBody>
                    <a:bodyPr/>
                    <a:lstStyle/>
                    <a:p>
                      <a:pPr algn="ctr"/>
                      <a:r>
                        <a:rPr lang="es-ES" dirty="0">
                          <a:latin typeface="+mn-lt"/>
                          <a:cs typeface="Calibri" panose="020F0502020204030204" pitchFamily="34" charset="0"/>
                        </a:rPr>
                        <a:t>Tipografía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99"/>
                    </a:solidFill>
                  </a:tcPr>
                </a:tc>
                <a:tc>
                  <a:txBody>
                    <a:bodyPr/>
                    <a:lstStyle/>
                    <a:p>
                      <a:pPr algn="ctr"/>
                      <a:r>
                        <a:rPr lang="es-ES" sz="1600" dirty="0">
                          <a:latin typeface="+mn-lt"/>
                          <a:cs typeface="Calibri" panose="020F0502020204030204" pitchFamily="34" charset="0"/>
                        </a:rPr>
                        <a:t>16px</a:t>
                      </a:r>
                      <a:endParaRPr lang="es-ES" dirty="0">
                        <a:latin typeface="+mn-lt"/>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99"/>
                    </a:solidFill>
                  </a:tcPr>
                </a:tc>
                <a:tc>
                  <a:txBody>
                    <a:bodyPr/>
                    <a:lstStyle/>
                    <a:p>
                      <a:pPr algn="ctr"/>
                      <a:r>
                        <a:rPr lang="es-ES" sz="2000" dirty="0">
                          <a:latin typeface="+mn-lt"/>
                          <a:cs typeface="Calibri" panose="020F0502020204030204" pitchFamily="34" charset="0"/>
                        </a:rPr>
                        <a:t>20px</a:t>
                      </a:r>
                      <a:endParaRPr lang="es-ES" dirty="0">
                        <a:latin typeface="+mn-lt"/>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99"/>
                    </a:solidFill>
                  </a:tcPr>
                </a:tc>
                <a:extLst>
                  <a:ext uri="{0D108BD9-81ED-4DB2-BD59-A6C34878D82A}">
                    <a16:rowId xmlns:a16="http://schemas.microsoft.com/office/drawing/2014/main" val="629325041"/>
                  </a:ext>
                </a:extLst>
              </a:tr>
              <a:tr h="634430">
                <a:tc>
                  <a:txBody>
                    <a:bodyPr/>
                    <a:lstStyle/>
                    <a:p>
                      <a:pPr algn="ctr"/>
                      <a:r>
                        <a:rPr lang="es-ES" dirty="0">
                          <a:latin typeface="Arial" panose="020B0604020202020204" pitchFamily="34" charset="0"/>
                          <a:cs typeface="Arial" panose="020B0604020202020204" pitchFamily="34" charset="0"/>
                        </a:rPr>
                        <a:t>ARIAL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ES" sz="1600" kern="1200" dirty="0">
                          <a:solidFill>
                            <a:schemeClr val="dk1"/>
                          </a:solidFill>
                          <a:latin typeface="Arial" panose="020B0604020202020204" pitchFamily="34" charset="0"/>
                          <a:cs typeface="Arial" panose="020B0604020202020204" pitchFamily="34" charset="0"/>
                        </a:rPr>
                        <a:t>Prueba</a:t>
                      </a:r>
                      <a:endParaRPr lang="es-ES" sz="1800" kern="1200" dirty="0">
                        <a:solidFill>
                          <a:schemeClr val="dk1"/>
                        </a:solidFill>
                        <a:latin typeface="Arial" panose="020B0604020202020204" pitchFamily="34" charset="0"/>
                        <a:ea typeface="+mn-ea"/>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ES" sz="2000" kern="1200" dirty="0">
                          <a:solidFill>
                            <a:schemeClr val="dk1"/>
                          </a:solidFill>
                          <a:latin typeface="Arial" panose="020B0604020202020204" pitchFamily="34" charset="0"/>
                          <a:cs typeface="Arial" panose="020B0604020202020204" pitchFamily="34" charset="0"/>
                        </a:rPr>
                        <a:t>Prueba</a:t>
                      </a:r>
                      <a:endParaRPr lang="es-ES" sz="1800" kern="1200" dirty="0">
                        <a:solidFill>
                          <a:schemeClr val="dk1"/>
                        </a:solidFill>
                        <a:latin typeface="Arial" panose="020B0604020202020204" pitchFamily="34" charset="0"/>
                        <a:ea typeface="+mn-ea"/>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5510678"/>
                  </a:ext>
                </a:extLst>
              </a:tr>
              <a:tr h="634430">
                <a:tc>
                  <a:txBody>
                    <a:bodyPr/>
                    <a:lstStyle/>
                    <a:p>
                      <a:pPr algn="ctr"/>
                      <a:r>
                        <a:rPr lang="es-ES" dirty="0">
                          <a:latin typeface="Microsoft Sans Serif" panose="020B0604020202020204" pitchFamily="34" charset="0"/>
                          <a:ea typeface="Microsoft Sans Serif" panose="020B0604020202020204" pitchFamily="34" charset="0"/>
                          <a:cs typeface="Microsoft Sans Serif" panose="020B0604020202020204" pitchFamily="34" charset="0"/>
                        </a:rPr>
                        <a:t>MS SANS SERIF</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ES" sz="1600" dirty="0">
                          <a:latin typeface="Microsoft Sans Serif" panose="020B0604020202020204" pitchFamily="34" charset="0"/>
                          <a:ea typeface="Microsoft Sans Serif" panose="020B0604020202020204" pitchFamily="34" charset="0"/>
                          <a:cs typeface="Microsoft Sans Serif" panose="020B0604020202020204" pitchFamily="34" charset="0"/>
                        </a:rPr>
                        <a:t>Prueba</a:t>
                      </a:r>
                      <a:endParaRPr lang="es-ES" dirty="0">
                        <a:latin typeface="Microsoft Sans Serif" panose="020B0604020202020204" pitchFamily="34" charset="0"/>
                        <a:ea typeface="Microsoft Sans Serif" panose="020B0604020202020204" pitchFamily="34" charset="0"/>
                        <a:cs typeface="Microsoft Sans Serif"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ES" sz="2000" dirty="0">
                          <a:latin typeface="Microsoft Sans Serif" panose="020B0604020202020204" pitchFamily="34" charset="0"/>
                          <a:ea typeface="Microsoft Sans Serif" panose="020B0604020202020204" pitchFamily="34" charset="0"/>
                          <a:cs typeface="Microsoft Sans Serif" panose="020B0604020202020204" pitchFamily="34" charset="0"/>
                        </a:rPr>
                        <a:t>Prueba</a:t>
                      </a:r>
                      <a:endParaRPr lang="es-ES" dirty="0">
                        <a:latin typeface="Microsoft Sans Serif" panose="020B0604020202020204" pitchFamily="34" charset="0"/>
                        <a:ea typeface="Microsoft Sans Serif" panose="020B0604020202020204" pitchFamily="34" charset="0"/>
                        <a:cs typeface="Microsoft Sans Serif"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09422518"/>
                  </a:ext>
                </a:extLst>
              </a:tr>
              <a:tr h="634430">
                <a:tc>
                  <a:txBody>
                    <a:bodyPr/>
                    <a:lstStyle/>
                    <a:p>
                      <a:pPr algn="ctr"/>
                      <a:r>
                        <a:rPr lang="es-ES" dirty="0">
                          <a:latin typeface="Calibri" panose="020F0502020204030204" pitchFamily="34" charset="0"/>
                          <a:cs typeface="Calibri" panose="020F0502020204030204" pitchFamily="34" charset="0"/>
                        </a:rPr>
                        <a:t>CALIBRI</a:t>
                      </a:r>
                      <a:endParaRPr lang="es-ES" dirty="0">
                        <a:latin typeface="Calibri" panose="020F0502020204030204" pitchFamily="34" charset="0"/>
                        <a:ea typeface="Microsoft Sans Serif" panose="020B060402020202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ES" sz="1600" dirty="0">
                          <a:latin typeface="Calibri" panose="020F0502020204030204" pitchFamily="34" charset="0"/>
                          <a:cs typeface="Calibri" panose="020F0502020204030204" pitchFamily="34" charset="0"/>
                        </a:rPr>
                        <a:t>Prueba</a:t>
                      </a:r>
                      <a:endParaRPr lang="es-ES" dirty="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ES" sz="2000" dirty="0">
                          <a:latin typeface="Calibri" panose="020F0502020204030204" pitchFamily="34" charset="0"/>
                          <a:cs typeface="Calibri" panose="020F0502020204030204" pitchFamily="34" charset="0"/>
                        </a:rPr>
                        <a:t>Prueba</a:t>
                      </a:r>
                      <a:endParaRPr lang="es-ES" dirty="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05892317"/>
                  </a:ext>
                </a:extLst>
              </a:tr>
            </a:tbl>
          </a:graphicData>
        </a:graphic>
      </p:graphicFrame>
    </p:spTree>
    <p:extLst>
      <p:ext uri="{BB962C8B-B14F-4D97-AF65-F5344CB8AC3E}">
        <p14:creationId xmlns:p14="http://schemas.microsoft.com/office/powerpoint/2010/main" val="97163738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D1DDE05-6D2B-BBFF-8FFB-60CA65A82CCE}"/>
              </a:ext>
            </a:extLst>
          </p:cNvPr>
          <p:cNvSpPr txBox="1">
            <a:spLocks/>
          </p:cNvSpPr>
          <p:nvPr/>
        </p:nvSpPr>
        <p:spPr>
          <a:xfrm>
            <a:off x="342098" y="212208"/>
            <a:ext cx="11247152" cy="6433583"/>
          </a:xfrm>
          <a:prstGeom prst="rect">
            <a:avLst/>
          </a:prstGeom>
        </p:spPr>
        <p:txBody>
          <a:bodyPr vert="horz" wrap="square" lIns="0" tIns="0" rIns="0" bIns="0" rtlCol="0" anchor="t" anchorCtr="0">
            <a:noAutofit/>
          </a:bodyPr>
          <a:lstStyle>
            <a:defPPr>
              <a:defRPr lang="es-ES"/>
            </a:defPPr>
            <a:lvl1pPr>
              <a:lnSpc>
                <a:spcPct val="100000"/>
              </a:lnSpc>
              <a:spcBef>
                <a:spcPct val="0"/>
              </a:spcBef>
              <a:buNone/>
              <a:defRPr sz="2800">
                <a:ea typeface="+mj-ea"/>
                <a:cs typeface="+mj-cs"/>
              </a:defRPr>
            </a:lvl1pPr>
          </a:lstStyle>
          <a:p>
            <a:pPr marL="514350" marR="0" lvl="0" indent="-514350" algn="just" defTabSz="914400" rtl="0" eaLnBrk="1" fontAlgn="auto" latinLnBrk="0" hangingPunct="1">
              <a:lnSpc>
                <a:spcPct val="100000"/>
              </a:lnSpc>
              <a:spcBef>
                <a:spcPts val="0"/>
              </a:spcBef>
              <a:spcAft>
                <a:spcPts val="0"/>
              </a:spcAft>
              <a:buClrTx/>
              <a:buSzTx/>
              <a:buFont typeface="+mj-lt"/>
              <a:buAutoNum type="arabicPeriod" startAt="2"/>
              <a:tabLst/>
              <a:defRPr/>
            </a:pPr>
            <a:endParaRPr kumimoji="0" lang="es-ES" sz="1800" b="1"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endParaRPr>
          </a:p>
          <a:p>
            <a:pPr marL="514350" marR="0" lvl="0" indent="-514350" algn="just" defTabSz="914400" rtl="0" eaLnBrk="1" fontAlgn="auto" latinLnBrk="0" hangingPunct="1">
              <a:lnSpc>
                <a:spcPct val="100000"/>
              </a:lnSpc>
              <a:spcBef>
                <a:spcPts val="0"/>
              </a:spcBef>
              <a:spcAft>
                <a:spcPts val="0"/>
              </a:spcAft>
              <a:buClrTx/>
              <a:buSzTx/>
              <a:buFont typeface="+mj-lt"/>
              <a:buAutoNum type="arabicPeriod" startAt="2"/>
              <a:tabLst/>
              <a:defRPr/>
            </a:pPr>
            <a:r>
              <a:rPr kumimoji="0" lang="es-ES" sz="1800" b="1"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Tamaño de las tipografías</a:t>
            </a:r>
            <a:endParaRPr kumimoji="0" lang="es-ES" sz="24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endParaRPr>
          </a:p>
          <a:p>
            <a:pPr algn="just"/>
            <a:endParaRPr lang="es-ES" sz="2400" dirty="0">
              <a:latin typeface="Helvetica" panose="020B0604020202020204" pitchFamily="34" charset="0"/>
              <a:cs typeface="Helvetica" panose="020B0604020202020204" pitchFamily="34" charset="0"/>
            </a:endParaRPr>
          </a:p>
          <a:p>
            <a:pPr algn="just"/>
            <a:endParaRPr lang="es-ES" sz="2400" dirty="0">
              <a:latin typeface="Helvetica" panose="020B0604020202020204" pitchFamily="34" charset="0"/>
              <a:cs typeface="Helvetica" panose="020B0604020202020204" pitchFamily="34" charset="0"/>
            </a:endParaRPr>
          </a:p>
          <a:p>
            <a:r>
              <a:rPr lang="es-ES" sz="2400" dirty="0">
                <a:latin typeface="Helvetica" panose="020B0604020202020204" pitchFamily="34" charset="0"/>
                <a:cs typeface="Helvetica" panose="020B0604020202020204" pitchFamily="34" charset="0"/>
              </a:rPr>
              <a:t>	b) Las </a:t>
            </a:r>
            <a:r>
              <a:rPr lang="es-ES" sz="2400" b="1" dirty="0">
                <a:latin typeface="Helvetica" panose="020B0604020202020204" pitchFamily="34" charset="0"/>
                <a:cs typeface="Helvetica" panose="020B0604020202020204" pitchFamily="34" charset="0"/>
              </a:rPr>
              <a:t>unidades</a:t>
            </a:r>
            <a:r>
              <a:rPr lang="es-ES" sz="2400" dirty="0">
                <a:latin typeface="Helvetica" panose="020B0604020202020204" pitchFamily="34" charset="0"/>
                <a:cs typeface="Helvetica" panose="020B0604020202020204" pitchFamily="34" charset="0"/>
              </a:rPr>
              <a:t> de </a:t>
            </a:r>
            <a:r>
              <a:rPr lang="es-ES" sz="2400" b="1" dirty="0">
                <a:latin typeface="Helvetica" panose="020B0604020202020204" pitchFamily="34" charset="0"/>
                <a:cs typeface="Helvetica" panose="020B0604020202020204" pitchFamily="34" charset="0"/>
              </a:rPr>
              <a:t>tamaño</a:t>
            </a:r>
            <a:r>
              <a:rPr lang="es-ES" sz="2400" dirty="0">
                <a:latin typeface="Helvetica" panose="020B0604020202020204" pitchFamily="34" charset="0"/>
                <a:cs typeface="Helvetica" panose="020B0604020202020204" pitchFamily="34" charset="0"/>
              </a:rPr>
              <a:t> de los textos deben ser </a:t>
            </a:r>
            <a:r>
              <a:rPr lang="es-ES" sz="2400" b="1" dirty="0">
                <a:latin typeface="Helvetica" panose="020B0604020202020204" pitchFamily="34" charset="0"/>
                <a:cs typeface="Helvetica" panose="020B0604020202020204" pitchFamily="34" charset="0"/>
              </a:rPr>
              <a:t>relativas</a:t>
            </a:r>
            <a:r>
              <a:rPr lang="es-ES" sz="2400" dirty="0">
                <a:latin typeface="Helvetica" panose="020B0604020202020204" pitchFamily="34" charset="0"/>
                <a:cs typeface="Helvetica" panose="020B0604020202020204" pitchFamily="34" charset="0"/>
              </a:rPr>
              <a:t>: (em, ex, %), 	para facilitar el redimensionado de la fuente de la interfaz (</a:t>
            </a:r>
            <a:r>
              <a:rPr lang="es-ES" sz="2400" i="1" dirty="0">
                <a:latin typeface="Helvetica" panose="020B0604020202020204" pitchFamily="34" charset="0"/>
                <a:cs typeface="Helvetica" panose="020B0604020202020204" pitchFamily="34" charset="0"/>
              </a:rPr>
              <a:t>responsive</a:t>
            </a:r>
            <a:r>
              <a:rPr lang="es-ES" sz="2400" dirty="0">
                <a:latin typeface="Helvetica" panose="020B0604020202020204" pitchFamily="34" charset="0"/>
                <a:cs typeface="Helvetica" panose="020B0604020202020204" pitchFamily="34" charset="0"/>
              </a:rPr>
              <a:t>).</a:t>
            </a:r>
          </a:p>
          <a:p>
            <a:endParaRPr lang="es-ES" sz="1600" dirty="0">
              <a:latin typeface="Helvetica" panose="020B0604020202020204" pitchFamily="34" charset="0"/>
              <a:cs typeface="Helvetica" panose="020B0604020202020204" pitchFamily="34" charset="0"/>
            </a:endParaRPr>
          </a:p>
          <a:p>
            <a:endParaRPr lang="es-ES" sz="500" dirty="0">
              <a:latin typeface="Helvetica" panose="020B0604020202020204" pitchFamily="34" charset="0"/>
              <a:cs typeface="Helvetica" panose="020B0604020202020204" pitchFamily="34" charset="0"/>
            </a:endParaRPr>
          </a:p>
          <a:p>
            <a:endParaRPr lang="es-ES" sz="1600" dirty="0">
              <a:latin typeface="Helvetica" panose="020B0604020202020204" pitchFamily="34" charset="0"/>
              <a:cs typeface="Helvetica" panose="020B0604020202020204" pitchFamily="34" charset="0"/>
            </a:endParaRPr>
          </a:p>
          <a:p>
            <a:r>
              <a:rPr lang="es-ES" sz="2400" dirty="0">
                <a:latin typeface="Helvetica" panose="020B0604020202020204" pitchFamily="34" charset="0"/>
                <a:cs typeface="Helvetica" panose="020B0604020202020204" pitchFamily="34" charset="0"/>
              </a:rPr>
              <a:t>	c) Organizar y separar en secciones los textos usando diferentes niveles de 	encabezados, cambiando no sólo el tamaño de la tipografía de estos, sino 	también su peso. En las tipografías tenemos los siguientes pesos, de 	más estrecha a un trazo más grueso: </a:t>
            </a:r>
          </a:p>
          <a:p>
            <a:pPr algn="just"/>
            <a:endParaRPr lang="es-ES" sz="2400" dirty="0">
              <a:latin typeface="Helvetica" panose="020B0604020202020204" pitchFamily="34" charset="0"/>
              <a:cs typeface="Helvetica" panose="020B0604020202020204" pitchFamily="34" charset="0"/>
            </a:endParaRPr>
          </a:p>
          <a:p>
            <a:pPr algn="just"/>
            <a:endParaRPr lang="es-ES" sz="2400" dirty="0">
              <a:latin typeface="Helvetica" panose="020B0604020202020204" pitchFamily="34" charset="0"/>
              <a:cs typeface="Helvetica" panose="020B0604020202020204" pitchFamily="34" charset="0"/>
            </a:endParaRPr>
          </a:p>
          <a:p>
            <a:pPr algn="just"/>
            <a:endParaRPr lang="es-ES" sz="2400" dirty="0">
              <a:latin typeface="Helvetica" panose="020B0604020202020204" pitchFamily="34" charset="0"/>
              <a:cs typeface="Helvetica" panose="020B0604020202020204" pitchFamily="34" charset="0"/>
            </a:endParaRPr>
          </a:p>
          <a:p>
            <a:pPr algn="just"/>
            <a:r>
              <a:rPr lang="es-ES" sz="2400" dirty="0">
                <a:latin typeface="Helvetica" panose="020B0604020202020204" pitchFamily="34" charset="0"/>
                <a:cs typeface="Helvetica" panose="020B0604020202020204" pitchFamily="34" charset="0"/>
              </a:rPr>
              <a:t> </a:t>
            </a:r>
          </a:p>
        </p:txBody>
      </p:sp>
      <p:pic>
        <p:nvPicPr>
          <p:cNvPr id="6" name="Imagen 5">
            <a:extLst>
              <a:ext uri="{FF2B5EF4-FFF2-40B4-BE49-F238E27FC236}">
                <a16:creationId xmlns:a16="http://schemas.microsoft.com/office/drawing/2014/main" id="{1D777AFD-4183-7FA2-0B81-45D3EAAE6AF8}"/>
              </a:ext>
            </a:extLst>
          </p:cNvPr>
          <p:cNvPicPr>
            <a:picLocks noChangeAspect="1"/>
          </p:cNvPicPr>
          <p:nvPr/>
        </p:nvPicPr>
        <p:blipFill>
          <a:blip r:embed="rId2"/>
          <a:stretch>
            <a:fillRect/>
          </a:stretch>
        </p:blipFill>
        <p:spPr>
          <a:xfrm>
            <a:off x="2748250" y="4551452"/>
            <a:ext cx="6695499" cy="1734743"/>
          </a:xfrm>
          <a:prstGeom prst="rect">
            <a:avLst/>
          </a:prstGeom>
        </p:spPr>
      </p:pic>
    </p:spTree>
    <p:extLst>
      <p:ext uri="{BB962C8B-B14F-4D97-AF65-F5344CB8AC3E}">
        <p14:creationId xmlns:p14="http://schemas.microsoft.com/office/powerpoint/2010/main" val="276499020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D1DDE05-6D2B-BBFF-8FFB-60CA65A82CCE}"/>
              </a:ext>
            </a:extLst>
          </p:cNvPr>
          <p:cNvSpPr txBox="1">
            <a:spLocks/>
          </p:cNvSpPr>
          <p:nvPr/>
        </p:nvSpPr>
        <p:spPr>
          <a:xfrm>
            <a:off x="742790" y="4373241"/>
            <a:ext cx="4353192" cy="2299288"/>
          </a:xfrm>
          <a:prstGeom prst="rect">
            <a:avLst/>
          </a:prstGeom>
        </p:spPr>
        <p:txBody>
          <a:bodyPr vert="horz" wrap="square" lIns="0" tIns="0" rIns="0" bIns="0" rtlCol="0" anchor="t" anchorCtr="0">
            <a:noAutofit/>
          </a:bodyPr>
          <a:lstStyle>
            <a:defPPr>
              <a:defRPr lang="es-ES"/>
            </a:defPPr>
            <a:lvl1pPr>
              <a:lnSpc>
                <a:spcPct val="100000"/>
              </a:lnSpc>
              <a:spcBef>
                <a:spcPct val="0"/>
              </a:spcBef>
              <a:buNone/>
              <a:defRPr sz="2800">
                <a:ea typeface="+mj-ea"/>
                <a:cs typeface="+mj-cs"/>
              </a:defRPr>
            </a:lvl1pPr>
          </a:lstStyle>
          <a:p>
            <a:pPr algn="just"/>
            <a:endParaRPr lang="es-ES" sz="2400" dirty="0">
              <a:latin typeface="Helvetica" panose="020B0604020202020204" pitchFamily="34" charset="0"/>
              <a:cs typeface="Helvetica" panose="020B0604020202020204" pitchFamily="34" charset="0"/>
            </a:endParaRPr>
          </a:p>
          <a:p>
            <a:pPr algn="just"/>
            <a:endParaRPr lang="es-ES" sz="2400" dirty="0">
              <a:latin typeface="Helvetica" panose="020B0604020202020204" pitchFamily="34" charset="0"/>
              <a:cs typeface="Helvetica" panose="020B0604020202020204" pitchFamily="34" charset="0"/>
            </a:endParaRPr>
          </a:p>
          <a:p>
            <a:pPr algn="just"/>
            <a:r>
              <a:rPr lang="es-ES" sz="2400" dirty="0">
                <a:latin typeface="Helvetica" panose="020B0604020202020204" pitchFamily="34" charset="0"/>
                <a:cs typeface="Helvetica" panose="020B0604020202020204" pitchFamily="34" charset="0"/>
              </a:rPr>
              <a:t>Ejemplo de jerarquía de encabezados diseñados por Google para la </a:t>
            </a:r>
            <a:r>
              <a:rPr lang="es-ES" sz="2400" u="sng" dirty="0">
                <a:solidFill>
                  <a:srgbClr val="FFFF00"/>
                </a:solidFill>
                <a:uFill>
                  <a:solidFill>
                    <a:srgbClr val="FFF309"/>
                  </a:solidFill>
                </a:uFill>
                <a:latin typeface="Helvetica" panose="020B0604020202020204" pitchFamily="34" charset="0"/>
                <a:ea typeface="+mn-ea"/>
                <a:cs typeface="Helvetica" panose="020B0604020202020204" pitchFamily="34" charset="0"/>
                <a:hlinkClick r:id="rId2">
                  <a:extLst>
                    <a:ext uri="{A12FA001-AC4F-418D-AE19-62706E023703}">
                      <ahyp:hlinkClr xmlns:ahyp="http://schemas.microsoft.com/office/drawing/2018/hyperlinkcolor" val="tx"/>
                    </a:ext>
                  </a:extLst>
                </a:hlinkClick>
              </a:rPr>
              <a:t>Material </a:t>
            </a:r>
            <a:r>
              <a:rPr lang="es-ES" sz="2400" u="sng" dirty="0" err="1">
                <a:solidFill>
                  <a:srgbClr val="FFFF00"/>
                </a:solidFill>
                <a:uFill>
                  <a:solidFill>
                    <a:srgbClr val="FFF309"/>
                  </a:solidFill>
                </a:uFill>
                <a:latin typeface="Helvetica" panose="020B0604020202020204" pitchFamily="34" charset="0"/>
                <a:ea typeface="+mn-ea"/>
                <a:cs typeface="Helvetica" panose="020B0604020202020204" pitchFamily="34" charset="0"/>
                <a:hlinkClick r:id="rId2">
                  <a:extLst>
                    <a:ext uri="{A12FA001-AC4F-418D-AE19-62706E023703}">
                      <ahyp:hlinkClr xmlns:ahyp="http://schemas.microsoft.com/office/drawing/2018/hyperlinkcolor" val="tx"/>
                    </a:ext>
                  </a:extLst>
                </a:hlinkClick>
              </a:rPr>
              <a:t>Design</a:t>
            </a:r>
            <a:r>
              <a:rPr lang="es-ES" sz="2400" u="sng" dirty="0">
                <a:solidFill>
                  <a:srgbClr val="FFFF00"/>
                </a:solidFill>
                <a:uFill>
                  <a:solidFill>
                    <a:srgbClr val="FFF309"/>
                  </a:solidFill>
                </a:uFill>
                <a:latin typeface="Helvetica" panose="020B0604020202020204" pitchFamily="34" charset="0"/>
                <a:ea typeface="+mn-ea"/>
                <a:cs typeface="Helvetica" panose="020B0604020202020204" pitchFamily="34" charset="0"/>
                <a:hlinkClick r:id="rId2">
                  <a:extLst>
                    <a:ext uri="{A12FA001-AC4F-418D-AE19-62706E023703}">
                      <ahyp:hlinkClr xmlns:ahyp="http://schemas.microsoft.com/office/drawing/2018/hyperlinkcolor" val="tx"/>
                    </a:ext>
                  </a:extLst>
                </a:hlinkClick>
              </a:rPr>
              <a:t>, versión 3</a:t>
            </a:r>
            <a:endParaRPr lang="es-ES" sz="2400" u="sng" dirty="0">
              <a:solidFill>
                <a:srgbClr val="FFFF00"/>
              </a:solidFill>
              <a:uFill>
                <a:solidFill>
                  <a:srgbClr val="FFF309"/>
                </a:solidFill>
              </a:uFill>
              <a:latin typeface="Helvetica" panose="020B0604020202020204" pitchFamily="34" charset="0"/>
              <a:ea typeface="+mn-ea"/>
              <a:cs typeface="Helvetica" panose="020B0604020202020204" pitchFamily="34" charset="0"/>
            </a:endParaRPr>
          </a:p>
        </p:txBody>
      </p:sp>
      <p:sp>
        <p:nvSpPr>
          <p:cNvPr id="5" name="CuadroTexto 4">
            <a:extLst>
              <a:ext uri="{FF2B5EF4-FFF2-40B4-BE49-F238E27FC236}">
                <a16:creationId xmlns:a16="http://schemas.microsoft.com/office/drawing/2014/main" id="{28E837A0-B2EE-4684-B112-896FD973730B}"/>
              </a:ext>
            </a:extLst>
          </p:cNvPr>
          <p:cNvSpPr txBox="1"/>
          <p:nvPr/>
        </p:nvSpPr>
        <p:spPr>
          <a:xfrm>
            <a:off x="254286" y="185471"/>
            <a:ext cx="6097712" cy="738664"/>
          </a:xfrm>
          <a:prstGeom prst="rect">
            <a:avLst/>
          </a:prstGeom>
          <a:noFill/>
        </p:spPr>
        <p:txBody>
          <a:bodyPr wrap="square">
            <a:spAutoFit/>
          </a:bodyPr>
          <a:lstStyle/>
          <a:p>
            <a:pPr marL="514350" marR="0" lvl="0" indent="-514350" algn="just" defTabSz="914400" rtl="0" eaLnBrk="1" fontAlgn="auto" latinLnBrk="0" hangingPunct="1">
              <a:lnSpc>
                <a:spcPct val="100000"/>
              </a:lnSpc>
              <a:spcBef>
                <a:spcPts val="0"/>
              </a:spcBef>
              <a:spcAft>
                <a:spcPts val="0"/>
              </a:spcAft>
              <a:buClrTx/>
              <a:buSzTx/>
              <a:buFont typeface="+mj-lt"/>
              <a:buAutoNum type="arabicPeriod" startAt="2"/>
              <a:tabLst/>
              <a:defRPr/>
            </a:pPr>
            <a:r>
              <a:rPr kumimoji="0" lang="es-ES" sz="1800" b="1"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Tamaño de las tipografías</a:t>
            </a:r>
            <a:endParaRPr kumimoji="0" lang="es-ES" sz="24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endParaRPr>
          </a:p>
          <a:p>
            <a:pPr algn="just"/>
            <a:endParaRPr lang="es-ES" sz="2400" dirty="0">
              <a:latin typeface="Helvetica" panose="020B0604020202020204" pitchFamily="34" charset="0"/>
              <a:cs typeface="Helvetica" panose="020B0604020202020204" pitchFamily="34" charset="0"/>
            </a:endParaRPr>
          </a:p>
        </p:txBody>
      </p:sp>
      <p:pic>
        <p:nvPicPr>
          <p:cNvPr id="7" name="Imagen 6" descr="Tabla&#10;&#10;Descripción generada automáticamente">
            <a:extLst>
              <a:ext uri="{FF2B5EF4-FFF2-40B4-BE49-F238E27FC236}">
                <a16:creationId xmlns:a16="http://schemas.microsoft.com/office/drawing/2014/main" id="{F23F8947-DD94-C9A6-DE7E-D09DF4EAD2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45997" y="0"/>
            <a:ext cx="6346004" cy="6858000"/>
          </a:xfrm>
          <a:prstGeom prst="rect">
            <a:avLst/>
          </a:prstGeom>
        </p:spPr>
      </p:pic>
    </p:spTree>
    <p:extLst>
      <p:ext uri="{BB962C8B-B14F-4D97-AF65-F5344CB8AC3E}">
        <p14:creationId xmlns:p14="http://schemas.microsoft.com/office/powerpoint/2010/main" val="115523660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D1DDE05-6D2B-BBFF-8FFB-60CA65A82CCE}"/>
              </a:ext>
            </a:extLst>
          </p:cNvPr>
          <p:cNvSpPr txBox="1">
            <a:spLocks/>
          </p:cNvSpPr>
          <p:nvPr/>
        </p:nvSpPr>
        <p:spPr>
          <a:xfrm>
            <a:off x="342098" y="212208"/>
            <a:ext cx="11134136" cy="6433583"/>
          </a:xfrm>
          <a:prstGeom prst="rect">
            <a:avLst/>
          </a:prstGeom>
        </p:spPr>
        <p:txBody>
          <a:bodyPr vert="horz" wrap="square" lIns="0" tIns="0" rIns="0" bIns="0" rtlCol="0" anchor="t" anchorCtr="0">
            <a:noAutofit/>
          </a:bodyPr>
          <a:lstStyle>
            <a:defPPr>
              <a:defRPr lang="es-ES"/>
            </a:defPPr>
            <a:lvl1pPr>
              <a:lnSpc>
                <a:spcPct val="100000"/>
              </a:lnSpc>
              <a:spcBef>
                <a:spcPct val="0"/>
              </a:spcBef>
              <a:buNone/>
              <a:defRPr sz="2800">
                <a:ea typeface="+mj-ea"/>
                <a:cs typeface="+mj-cs"/>
              </a:defRPr>
            </a:lvl1pPr>
          </a:lstStyle>
          <a:p>
            <a:pPr algn="just"/>
            <a:endParaRPr lang="es-ES" sz="2400" dirty="0">
              <a:latin typeface="Helvetica" panose="020B0604020202020204" pitchFamily="34" charset="0"/>
              <a:cs typeface="Helvetica" panose="020B0604020202020204" pitchFamily="34" charset="0"/>
            </a:endParaRPr>
          </a:p>
          <a:p>
            <a:pPr marL="514350" indent="-514350" algn="just">
              <a:buFont typeface="+mj-lt"/>
              <a:buAutoNum type="arabicPeriod" startAt="3"/>
            </a:pPr>
            <a:r>
              <a:rPr lang="es-ES" b="1" dirty="0">
                <a:latin typeface="Helvetica" panose="020B0604020202020204" pitchFamily="34" charset="0"/>
                <a:cs typeface="Helvetica" panose="020B0604020202020204" pitchFamily="34" charset="0"/>
              </a:rPr>
              <a:t>Justificación de los textos</a:t>
            </a:r>
            <a:r>
              <a:rPr lang="es-ES" sz="2400" dirty="0">
                <a:latin typeface="Helvetica" panose="020B0604020202020204" pitchFamily="34" charset="0"/>
                <a:cs typeface="Helvetica" panose="020B0604020202020204" pitchFamily="34" charset="0"/>
              </a:rPr>
              <a:t>:</a:t>
            </a:r>
          </a:p>
          <a:p>
            <a:pPr algn="just"/>
            <a:endParaRPr lang="es-ES" sz="2400" dirty="0">
              <a:latin typeface="Helvetica" panose="020B0604020202020204" pitchFamily="34" charset="0"/>
              <a:cs typeface="Helvetica" panose="020B0604020202020204" pitchFamily="34" charset="0"/>
            </a:endParaRPr>
          </a:p>
          <a:p>
            <a:r>
              <a:rPr lang="es-ES" sz="2400" dirty="0">
                <a:latin typeface="Helvetica" panose="020B0604020202020204" pitchFamily="34" charset="0"/>
                <a:cs typeface="Helvetica" panose="020B0604020202020204" pitchFamily="34" charset="0"/>
              </a:rPr>
              <a:t>	Podría parecer que un texto justificado en ambos extremos podría ser 	mucho más legible, pero los estudios indican que es justo lo contrario. Para 	que una interfaz sea más accesible, los textos </a:t>
            </a:r>
            <a:r>
              <a:rPr lang="es-ES" sz="2400" b="1" dirty="0">
                <a:latin typeface="Helvetica" panose="020B0604020202020204" pitchFamily="34" charset="0"/>
                <a:cs typeface="Helvetica" panose="020B0604020202020204" pitchFamily="34" charset="0"/>
              </a:rPr>
              <a:t>NO JUSTIFICADOS </a:t>
            </a:r>
            <a:r>
              <a:rPr lang="es-ES" sz="2400" dirty="0">
                <a:latin typeface="Helvetica" panose="020B0604020202020204" pitchFamily="34" charset="0"/>
                <a:cs typeface="Helvetica" panose="020B0604020202020204" pitchFamily="34" charset="0"/>
              </a:rPr>
              <a:t>	mejoran la comprensión lectora al tener huecos de espacios no uniformes.</a:t>
            </a:r>
          </a:p>
          <a:p>
            <a:pPr algn="just"/>
            <a:endParaRPr lang="es-ES" sz="2400" dirty="0">
              <a:latin typeface="Helvetica" panose="020B0604020202020204" pitchFamily="34" charset="0"/>
              <a:cs typeface="Helvetica" panose="020B0604020202020204" pitchFamily="34" charset="0"/>
            </a:endParaRPr>
          </a:p>
          <a:p>
            <a:pPr algn="just"/>
            <a:endParaRPr lang="es-ES" sz="2400" dirty="0">
              <a:latin typeface="Helvetica" panose="020B0604020202020204" pitchFamily="34" charset="0"/>
              <a:cs typeface="Helvetica" panose="020B0604020202020204" pitchFamily="34" charset="0"/>
            </a:endParaRPr>
          </a:p>
          <a:p>
            <a:pPr algn="just"/>
            <a:r>
              <a:rPr lang="es-ES" sz="2400" dirty="0">
                <a:latin typeface="Helvetica" panose="020B0604020202020204" pitchFamily="34" charset="0"/>
                <a:cs typeface="Helvetica" panose="020B0604020202020204" pitchFamily="34" charset="0"/>
              </a:rPr>
              <a:t>	Compara el texto anterior con él mismo, pero justificado:</a:t>
            </a:r>
          </a:p>
          <a:p>
            <a:pPr algn="just"/>
            <a:endParaRPr lang="es-ES" sz="2400" dirty="0">
              <a:latin typeface="Helvetica" panose="020B0604020202020204" pitchFamily="34" charset="0"/>
              <a:cs typeface="Helvetica" panose="020B0604020202020204" pitchFamily="34" charset="0"/>
            </a:endParaRPr>
          </a:p>
          <a:p>
            <a:pPr algn="just"/>
            <a:r>
              <a:rPr lang="es-ES" sz="2400" dirty="0">
                <a:latin typeface="Helvetica" panose="020B0604020202020204" pitchFamily="34" charset="0"/>
                <a:cs typeface="Helvetica" panose="020B0604020202020204" pitchFamily="34" charset="0"/>
              </a:rPr>
              <a:t>	Podría parecer que un texto justificado en ambos extremos podría ser 	mucho más legible, pero los estudios indican que es justo lo contrario. Para 	que una interfaz sea más accesible, los textos </a:t>
            </a:r>
            <a:r>
              <a:rPr lang="es-ES" sz="2400" b="1" dirty="0">
                <a:latin typeface="Helvetica" panose="020B0604020202020204" pitchFamily="34" charset="0"/>
                <a:cs typeface="Helvetica" panose="020B0604020202020204" pitchFamily="34" charset="0"/>
              </a:rPr>
              <a:t>NO JUSTIFICADOS </a:t>
            </a:r>
            <a:r>
              <a:rPr lang="es-ES" sz="2400" dirty="0">
                <a:latin typeface="Helvetica" panose="020B0604020202020204" pitchFamily="34" charset="0"/>
                <a:cs typeface="Helvetica" panose="020B0604020202020204" pitchFamily="34" charset="0"/>
              </a:rPr>
              <a:t>	mejoran la comprensión lectora al tener huecos de espacios no uniformes.</a:t>
            </a:r>
          </a:p>
          <a:p>
            <a:pPr algn="just"/>
            <a:endParaRPr lang="es-ES" sz="2400" dirty="0">
              <a:latin typeface="Helvetica" panose="020B0604020202020204" pitchFamily="34" charset="0"/>
              <a:cs typeface="Helvetica" panose="020B0604020202020204" pitchFamily="34" charset="0"/>
            </a:endParaRPr>
          </a:p>
          <a:p>
            <a:pPr algn="just"/>
            <a:endParaRPr lang="es-ES" sz="2400" dirty="0">
              <a:latin typeface="Helvetica" panose="020B0604020202020204" pitchFamily="34" charset="0"/>
              <a:cs typeface="Helvetica" panose="020B0604020202020204" pitchFamily="34" charset="0"/>
            </a:endParaRPr>
          </a:p>
          <a:p>
            <a:pPr algn="just"/>
            <a:endParaRPr lang="es-ES" sz="2400" dirty="0">
              <a:latin typeface="Helvetica" panose="020B0604020202020204" pitchFamily="34" charset="0"/>
              <a:cs typeface="Helvetica" panose="020B0604020202020204" pitchFamily="34" charset="0"/>
            </a:endParaRPr>
          </a:p>
          <a:p>
            <a:pPr algn="just"/>
            <a:endParaRPr lang="es-ES" sz="2400" dirty="0">
              <a:latin typeface="Helvetica" panose="020B0604020202020204" pitchFamily="34" charset="0"/>
              <a:cs typeface="Helvetica" panose="020B0604020202020204" pitchFamily="34" charset="0"/>
            </a:endParaRPr>
          </a:p>
          <a:p>
            <a:pPr algn="just"/>
            <a:r>
              <a:rPr lang="es-ES" sz="2400" dirty="0">
                <a:latin typeface="Helvetica" panose="020B0604020202020204" pitchFamily="34" charset="0"/>
                <a:cs typeface="Helvetica" panose="020B0604020202020204" pitchFamily="34" charset="0"/>
              </a:rPr>
              <a:t>	</a:t>
            </a:r>
          </a:p>
          <a:p>
            <a:pPr algn="just"/>
            <a:endParaRPr lang="es-ES" sz="2400" dirty="0">
              <a:latin typeface="Helvetica" panose="020B0604020202020204" pitchFamily="34" charset="0"/>
              <a:cs typeface="Helvetica" panose="020B0604020202020204" pitchFamily="34" charset="0"/>
            </a:endParaRPr>
          </a:p>
          <a:p>
            <a:pPr algn="just"/>
            <a:r>
              <a:rPr lang="es-ES" sz="2400" dirty="0">
                <a:latin typeface="Helvetica" panose="020B0604020202020204" pitchFamily="34" charset="0"/>
                <a:cs typeface="Helvetica" panose="020B0604020202020204" pitchFamily="34" charset="0"/>
              </a:rPr>
              <a:t>	</a:t>
            </a:r>
          </a:p>
          <a:p>
            <a:pPr algn="just"/>
            <a:r>
              <a:rPr lang="es-ES" sz="2400" dirty="0">
                <a:latin typeface="Helvetica" panose="020B0604020202020204" pitchFamily="34" charset="0"/>
                <a:cs typeface="Helvetica" panose="020B0604020202020204" pitchFamily="34" charset="0"/>
              </a:rPr>
              <a:t>	</a:t>
            </a:r>
          </a:p>
          <a:p>
            <a:pPr algn="just"/>
            <a:endParaRPr lang="es-ES" sz="2400" dirty="0">
              <a:latin typeface="Helvetica" panose="020B0604020202020204" pitchFamily="34" charset="0"/>
              <a:cs typeface="Helvetica" panose="020B0604020202020204" pitchFamily="34" charset="0"/>
            </a:endParaRPr>
          </a:p>
          <a:p>
            <a:pPr algn="just"/>
            <a:endParaRPr lang="es-ES" sz="2400" dirty="0">
              <a:latin typeface="Helvetica" panose="020B0604020202020204" pitchFamily="34" charset="0"/>
              <a:cs typeface="Helvetica" panose="020B0604020202020204" pitchFamily="34" charset="0"/>
            </a:endParaRPr>
          </a:p>
          <a:p>
            <a:pPr algn="just"/>
            <a:endParaRPr lang="es-ES" sz="2400"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33058332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D1DDE05-6D2B-BBFF-8FFB-60CA65A82CCE}"/>
              </a:ext>
            </a:extLst>
          </p:cNvPr>
          <p:cNvSpPr txBox="1">
            <a:spLocks/>
          </p:cNvSpPr>
          <p:nvPr/>
        </p:nvSpPr>
        <p:spPr>
          <a:xfrm>
            <a:off x="342098" y="181834"/>
            <a:ext cx="11134136" cy="6433583"/>
          </a:xfrm>
          <a:prstGeom prst="rect">
            <a:avLst/>
          </a:prstGeom>
        </p:spPr>
        <p:txBody>
          <a:bodyPr vert="horz" wrap="square" lIns="0" tIns="0" rIns="0" bIns="0" rtlCol="0" anchor="t" anchorCtr="0">
            <a:noAutofit/>
          </a:bodyPr>
          <a:lstStyle>
            <a:defPPr>
              <a:defRPr lang="es-ES"/>
            </a:defPPr>
            <a:lvl1pPr>
              <a:lnSpc>
                <a:spcPct val="100000"/>
              </a:lnSpc>
              <a:spcBef>
                <a:spcPct val="0"/>
              </a:spcBef>
              <a:buNone/>
              <a:defRPr sz="2800">
                <a:ea typeface="+mj-ea"/>
                <a:cs typeface="+mj-cs"/>
              </a:defRPr>
            </a:lvl1pPr>
          </a:lstStyle>
          <a:p>
            <a:pPr algn="just"/>
            <a:endParaRPr lang="es-ES" sz="2400" dirty="0">
              <a:latin typeface="Helvetica" panose="020B0604020202020204" pitchFamily="34" charset="0"/>
              <a:cs typeface="Helvetica" panose="020B0604020202020204" pitchFamily="34" charset="0"/>
            </a:endParaRPr>
          </a:p>
          <a:p>
            <a:pPr marL="514350" indent="-514350" algn="just">
              <a:buFont typeface="+mj-lt"/>
              <a:buAutoNum type="arabicPeriod" startAt="4"/>
            </a:pPr>
            <a:r>
              <a:rPr lang="es-ES" b="1" dirty="0">
                <a:latin typeface="Helvetica" panose="020B0604020202020204" pitchFamily="34" charset="0"/>
                <a:cs typeface="Helvetica" panose="020B0604020202020204" pitchFamily="34" charset="0"/>
              </a:rPr>
              <a:t>Colores de los textos</a:t>
            </a:r>
            <a:r>
              <a:rPr lang="es-ES" sz="2400" dirty="0">
                <a:latin typeface="Helvetica" panose="020B0604020202020204" pitchFamily="34" charset="0"/>
                <a:cs typeface="Helvetica" panose="020B0604020202020204" pitchFamily="34" charset="0"/>
              </a:rPr>
              <a:t>:</a:t>
            </a:r>
          </a:p>
          <a:p>
            <a:pPr algn="just"/>
            <a:endParaRPr lang="es-ES" sz="2400" dirty="0">
              <a:latin typeface="Helvetica" panose="020B0604020202020204" pitchFamily="34" charset="0"/>
              <a:cs typeface="Helvetica" panose="020B0604020202020204" pitchFamily="34" charset="0"/>
            </a:endParaRPr>
          </a:p>
          <a:p>
            <a:r>
              <a:rPr lang="es-ES" sz="2400" dirty="0">
                <a:latin typeface="Helvetica" panose="020B0604020202020204" pitchFamily="34" charset="0"/>
                <a:cs typeface="Helvetica" panose="020B0604020202020204" pitchFamily="34" charset="0"/>
              </a:rPr>
              <a:t>	</a:t>
            </a:r>
            <a:r>
              <a:rPr lang="es-ES" sz="2400" b="1" dirty="0">
                <a:latin typeface="Helvetica" panose="020B0604020202020204" pitchFamily="34" charset="0"/>
                <a:cs typeface="Helvetica" panose="020B0604020202020204" pitchFamily="34" charset="0"/>
              </a:rPr>
              <a:t>Contraste: </a:t>
            </a:r>
            <a:r>
              <a:rPr lang="es-ES" sz="2400" dirty="0">
                <a:latin typeface="Helvetica" panose="020B0604020202020204" pitchFamily="34" charset="0"/>
                <a:cs typeface="Helvetica" panose="020B0604020202020204" pitchFamily="34" charset="0"/>
              </a:rPr>
              <a:t>Un buen diseño se asegura de que los textos se puedan 	diferenciar de forma correcta y sean legibles. Existe una infinidad de 	ejemplos en los que un contraste poco acertado arruina la experiencia de 	usuario en una interfaz. </a:t>
            </a:r>
            <a:endParaRPr lang="es-ES" sz="2400" b="1" dirty="0">
              <a:latin typeface="Helvetica" panose="020B0604020202020204" pitchFamily="34" charset="0"/>
              <a:cs typeface="Helvetica" panose="020B0604020202020204" pitchFamily="34" charset="0"/>
            </a:endParaRPr>
          </a:p>
          <a:p>
            <a:pPr algn="just"/>
            <a:endParaRPr lang="es-ES" sz="2400" dirty="0">
              <a:latin typeface="Helvetica" panose="020B0604020202020204" pitchFamily="34" charset="0"/>
              <a:cs typeface="Helvetica" panose="020B0604020202020204" pitchFamily="34" charset="0"/>
            </a:endParaRPr>
          </a:p>
          <a:p>
            <a:pPr algn="just"/>
            <a:endParaRPr lang="es-ES" sz="2400" dirty="0">
              <a:latin typeface="Helvetica" panose="020B0604020202020204" pitchFamily="34" charset="0"/>
              <a:cs typeface="Helvetica" panose="020B0604020202020204" pitchFamily="34" charset="0"/>
            </a:endParaRPr>
          </a:p>
          <a:p>
            <a:pPr algn="just"/>
            <a:r>
              <a:rPr lang="es-ES" sz="2400" dirty="0">
                <a:latin typeface="Helvetica" panose="020B0604020202020204" pitchFamily="34" charset="0"/>
                <a:cs typeface="Helvetica" panose="020B0604020202020204" pitchFamily="34" charset="0"/>
              </a:rPr>
              <a:t>	</a:t>
            </a:r>
          </a:p>
          <a:p>
            <a:pPr algn="just"/>
            <a:endParaRPr lang="es-ES" sz="2400" dirty="0">
              <a:latin typeface="Helvetica" panose="020B0604020202020204" pitchFamily="34" charset="0"/>
              <a:cs typeface="Helvetica" panose="020B0604020202020204" pitchFamily="34" charset="0"/>
            </a:endParaRPr>
          </a:p>
          <a:p>
            <a:pPr algn="just"/>
            <a:endParaRPr lang="es-ES" sz="2400" dirty="0">
              <a:latin typeface="Helvetica" panose="020B0604020202020204" pitchFamily="34" charset="0"/>
              <a:cs typeface="Helvetica" panose="020B0604020202020204" pitchFamily="34" charset="0"/>
            </a:endParaRPr>
          </a:p>
          <a:p>
            <a:pPr algn="just"/>
            <a:endParaRPr lang="es-ES" sz="2400" dirty="0">
              <a:latin typeface="Helvetica" panose="020B0604020202020204" pitchFamily="34" charset="0"/>
              <a:cs typeface="Helvetica" panose="020B0604020202020204" pitchFamily="34" charset="0"/>
            </a:endParaRPr>
          </a:p>
          <a:p>
            <a:pPr algn="just"/>
            <a:endParaRPr lang="es-ES" sz="2400" dirty="0">
              <a:latin typeface="Helvetica" panose="020B0604020202020204" pitchFamily="34" charset="0"/>
              <a:cs typeface="Helvetica" panose="020B0604020202020204" pitchFamily="34" charset="0"/>
            </a:endParaRPr>
          </a:p>
          <a:p>
            <a:pPr algn="just"/>
            <a:r>
              <a:rPr lang="es-ES" sz="2400" dirty="0">
                <a:latin typeface="Helvetica" panose="020B0604020202020204" pitchFamily="34" charset="0"/>
                <a:cs typeface="Helvetica" panose="020B0604020202020204" pitchFamily="34" charset="0"/>
              </a:rPr>
              <a:t>	</a:t>
            </a:r>
          </a:p>
          <a:p>
            <a:pPr algn="just"/>
            <a:endParaRPr lang="es-ES" sz="2400" dirty="0">
              <a:latin typeface="Helvetica" panose="020B0604020202020204" pitchFamily="34" charset="0"/>
              <a:cs typeface="Helvetica" panose="020B0604020202020204" pitchFamily="34" charset="0"/>
            </a:endParaRPr>
          </a:p>
          <a:p>
            <a:pPr algn="just"/>
            <a:r>
              <a:rPr lang="es-ES" sz="2400" dirty="0">
                <a:latin typeface="Helvetica" panose="020B0604020202020204" pitchFamily="34" charset="0"/>
                <a:cs typeface="Helvetica" panose="020B0604020202020204" pitchFamily="34" charset="0"/>
              </a:rPr>
              <a:t>	</a:t>
            </a:r>
          </a:p>
          <a:p>
            <a:pPr algn="just"/>
            <a:r>
              <a:rPr lang="es-ES" sz="2400" dirty="0">
                <a:latin typeface="Helvetica" panose="020B0604020202020204" pitchFamily="34" charset="0"/>
                <a:cs typeface="Helvetica" panose="020B0604020202020204" pitchFamily="34" charset="0"/>
              </a:rPr>
              <a:t>	</a:t>
            </a:r>
          </a:p>
          <a:p>
            <a:pPr algn="just"/>
            <a:endParaRPr lang="es-ES" sz="2400" dirty="0">
              <a:latin typeface="Helvetica" panose="020B0604020202020204" pitchFamily="34" charset="0"/>
              <a:cs typeface="Helvetica" panose="020B0604020202020204" pitchFamily="34" charset="0"/>
            </a:endParaRPr>
          </a:p>
          <a:p>
            <a:pPr algn="just"/>
            <a:endParaRPr lang="es-ES" sz="2400" dirty="0">
              <a:latin typeface="Helvetica" panose="020B0604020202020204" pitchFamily="34" charset="0"/>
              <a:cs typeface="Helvetica" panose="020B0604020202020204" pitchFamily="34" charset="0"/>
            </a:endParaRPr>
          </a:p>
          <a:p>
            <a:pPr algn="just"/>
            <a:endParaRPr lang="es-ES" sz="2400" dirty="0">
              <a:latin typeface="Helvetica" panose="020B0604020202020204" pitchFamily="34" charset="0"/>
              <a:cs typeface="Helvetica" panose="020B0604020202020204" pitchFamily="34" charset="0"/>
            </a:endParaRPr>
          </a:p>
        </p:txBody>
      </p:sp>
      <p:pic>
        <p:nvPicPr>
          <p:cNvPr id="4" name="Imagen 3">
            <a:extLst>
              <a:ext uri="{FF2B5EF4-FFF2-40B4-BE49-F238E27FC236}">
                <a16:creationId xmlns:a16="http://schemas.microsoft.com/office/drawing/2014/main" id="{CDCC67B7-711B-9385-35FA-8741BD0126B2}"/>
              </a:ext>
            </a:extLst>
          </p:cNvPr>
          <p:cNvPicPr>
            <a:picLocks noChangeAspect="1"/>
          </p:cNvPicPr>
          <p:nvPr/>
        </p:nvPicPr>
        <p:blipFill>
          <a:blip r:embed="rId2"/>
          <a:stretch>
            <a:fillRect/>
          </a:stretch>
        </p:blipFill>
        <p:spPr>
          <a:xfrm>
            <a:off x="528933" y="3429000"/>
            <a:ext cx="11134136" cy="1987767"/>
          </a:xfrm>
          <a:prstGeom prst="rect">
            <a:avLst/>
          </a:prstGeom>
        </p:spPr>
      </p:pic>
      <p:sp>
        <p:nvSpPr>
          <p:cNvPr id="5" name="CuadroTexto 4">
            <a:extLst>
              <a:ext uri="{FF2B5EF4-FFF2-40B4-BE49-F238E27FC236}">
                <a16:creationId xmlns:a16="http://schemas.microsoft.com/office/drawing/2014/main" id="{0DF9232F-82FA-3B3F-A149-C7A1BCF9F40E}"/>
              </a:ext>
            </a:extLst>
          </p:cNvPr>
          <p:cNvSpPr txBox="1"/>
          <p:nvPr/>
        </p:nvSpPr>
        <p:spPr>
          <a:xfrm>
            <a:off x="528933" y="5773777"/>
            <a:ext cx="11134136" cy="646331"/>
          </a:xfrm>
          <a:prstGeom prst="rect">
            <a:avLst/>
          </a:prstGeom>
          <a:noFill/>
        </p:spPr>
        <p:txBody>
          <a:bodyPr wrap="square" rtlCol="0">
            <a:spAutoFit/>
          </a:bodyPr>
          <a:lstStyle/>
          <a:p>
            <a:r>
              <a:rPr lang="es-ES" dirty="0">
                <a:latin typeface="Helvetica" panose="020B0604020202020204" pitchFamily="34" charset="0"/>
                <a:cs typeface="Helvetica" panose="020B0604020202020204" pitchFamily="34" charset="0"/>
              </a:rPr>
              <a:t>Ejemplo de una incorrecta elección de colores poco contrastados. Imagina estar en esta tienda online usando tu móvil en la calle…</a:t>
            </a:r>
          </a:p>
        </p:txBody>
      </p:sp>
    </p:spTree>
    <p:extLst>
      <p:ext uri="{BB962C8B-B14F-4D97-AF65-F5344CB8AC3E}">
        <p14:creationId xmlns:p14="http://schemas.microsoft.com/office/powerpoint/2010/main" val="99413338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D1DDE05-6D2B-BBFF-8FFB-60CA65A82CCE}"/>
              </a:ext>
            </a:extLst>
          </p:cNvPr>
          <p:cNvSpPr txBox="1">
            <a:spLocks/>
          </p:cNvSpPr>
          <p:nvPr/>
        </p:nvSpPr>
        <p:spPr>
          <a:xfrm>
            <a:off x="342098" y="212209"/>
            <a:ext cx="4922360" cy="2335682"/>
          </a:xfrm>
          <a:prstGeom prst="rect">
            <a:avLst/>
          </a:prstGeom>
        </p:spPr>
        <p:txBody>
          <a:bodyPr vert="horz" wrap="square" lIns="0" tIns="0" rIns="0" bIns="0" rtlCol="0" anchor="t" anchorCtr="0">
            <a:noAutofit/>
          </a:bodyPr>
          <a:lstStyle>
            <a:defPPr>
              <a:defRPr lang="es-ES"/>
            </a:defPPr>
            <a:lvl1pPr>
              <a:lnSpc>
                <a:spcPct val="100000"/>
              </a:lnSpc>
              <a:spcBef>
                <a:spcPct val="0"/>
              </a:spcBef>
              <a:buNone/>
              <a:defRPr sz="2800">
                <a:ea typeface="+mj-ea"/>
                <a:cs typeface="+mj-cs"/>
              </a:defRPr>
            </a:lvl1pPr>
          </a:lstStyle>
          <a:p>
            <a:pPr marL="514350" marR="0" lvl="0" indent="-514350" algn="just" defTabSz="914400" rtl="0" eaLnBrk="1" fontAlgn="auto" latinLnBrk="0" hangingPunct="1">
              <a:lnSpc>
                <a:spcPct val="100000"/>
              </a:lnSpc>
              <a:spcBef>
                <a:spcPts val="0"/>
              </a:spcBef>
              <a:spcAft>
                <a:spcPts val="0"/>
              </a:spcAft>
              <a:buClrTx/>
              <a:buSzTx/>
              <a:buFont typeface="+mj-lt"/>
              <a:buAutoNum type="arabicPeriod" startAt="4"/>
              <a:tabLst/>
              <a:defRPr/>
            </a:pPr>
            <a:r>
              <a:rPr kumimoji="0" lang="es-ES" sz="1800" b="1"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Colores de los textos</a:t>
            </a:r>
            <a:endParaRPr kumimoji="0" lang="es-ES" sz="24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endParaRPr>
          </a:p>
          <a:p>
            <a:pPr algn="just"/>
            <a:endParaRPr lang="es-ES" sz="2400" dirty="0">
              <a:latin typeface="Helvetica" panose="020B0604020202020204" pitchFamily="34" charset="0"/>
              <a:cs typeface="Helvetica" panose="020B0604020202020204" pitchFamily="34" charset="0"/>
            </a:endParaRPr>
          </a:p>
          <a:p>
            <a:r>
              <a:rPr lang="es-ES" sz="2400" dirty="0">
                <a:latin typeface="Helvetica" panose="020B0604020202020204" pitchFamily="34" charset="0"/>
                <a:cs typeface="Helvetica" panose="020B0604020202020204" pitchFamily="34" charset="0"/>
              </a:rPr>
              <a:t>	</a:t>
            </a:r>
          </a:p>
          <a:p>
            <a:endParaRPr lang="es-ES" sz="2400" dirty="0">
              <a:latin typeface="Helvetica" panose="020B0604020202020204" pitchFamily="34" charset="0"/>
              <a:cs typeface="Helvetica" panose="020B0604020202020204" pitchFamily="34" charset="0"/>
            </a:endParaRPr>
          </a:p>
          <a:p>
            <a:endParaRPr lang="es-ES" sz="2400" dirty="0">
              <a:latin typeface="Helvetica" panose="020B0604020202020204" pitchFamily="34" charset="0"/>
              <a:cs typeface="Helvetica" panose="020B0604020202020204" pitchFamily="34" charset="0"/>
            </a:endParaRPr>
          </a:p>
          <a:p>
            <a:endParaRPr lang="es-ES" sz="2400" dirty="0">
              <a:latin typeface="Helvetica" panose="020B0604020202020204" pitchFamily="34" charset="0"/>
              <a:cs typeface="Helvetica" panose="020B0604020202020204" pitchFamily="34" charset="0"/>
            </a:endParaRPr>
          </a:p>
          <a:p>
            <a:endParaRPr lang="es-ES" sz="2400" dirty="0">
              <a:latin typeface="Helvetica" panose="020B0604020202020204" pitchFamily="34" charset="0"/>
              <a:cs typeface="Helvetica" panose="020B0604020202020204" pitchFamily="34" charset="0"/>
            </a:endParaRPr>
          </a:p>
          <a:p>
            <a:endParaRPr lang="es-ES" sz="2400" dirty="0">
              <a:latin typeface="Helvetica" panose="020B0604020202020204" pitchFamily="34" charset="0"/>
              <a:cs typeface="Helvetica" panose="020B0604020202020204" pitchFamily="34" charset="0"/>
            </a:endParaRPr>
          </a:p>
          <a:p>
            <a:pPr algn="just"/>
            <a:endParaRPr lang="es-ES" sz="2400" dirty="0">
              <a:latin typeface="Helvetica" panose="020B0604020202020204" pitchFamily="34" charset="0"/>
              <a:cs typeface="Helvetica" panose="020B0604020202020204" pitchFamily="34" charset="0"/>
            </a:endParaRPr>
          </a:p>
          <a:p>
            <a:pPr algn="just"/>
            <a:endParaRPr lang="es-ES" sz="2400" dirty="0">
              <a:latin typeface="Helvetica" panose="020B0604020202020204" pitchFamily="34" charset="0"/>
              <a:cs typeface="Helvetica" panose="020B0604020202020204" pitchFamily="34" charset="0"/>
            </a:endParaRPr>
          </a:p>
          <a:p>
            <a:pPr algn="just"/>
            <a:r>
              <a:rPr lang="es-ES" sz="2400" dirty="0">
                <a:latin typeface="Helvetica" panose="020B0604020202020204" pitchFamily="34" charset="0"/>
                <a:cs typeface="Helvetica" panose="020B0604020202020204" pitchFamily="34" charset="0"/>
              </a:rPr>
              <a:t> </a:t>
            </a:r>
          </a:p>
        </p:txBody>
      </p:sp>
      <p:pic>
        <p:nvPicPr>
          <p:cNvPr id="7" name="Imagen 6" descr="Interfaz de usuario gráfica&#10;&#10;Descripción generada automáticamente con confianza media">
            <a:extLst>
              <a:ext uri="{FF2B5EF4-FFF2-40B4-BE49-F238E27FC236}">
                <a16:creationId xmlns:a16="http://schemas.microsoft.com/office/drawing/2014/main" id="{B944CB90-1DD7-B2CC-A700-FBC802CCED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79867" y="628526"/>
            <a:ext cx="6727457" cy="5772274"/>
          </a:xfrm>
          <a:prstGeom prst="rect">
            <a:avLst/>
          </a:prstGeom>
        </p:spPr>
      </p:pic>
      <p:sp>
        <p:nvSpPr>
          <p:cNvPr id="13" name="CuadroTexto 12">
            <a:extLst>
              <a:ext uri="{FF2B5EF4-FFF2-40B4-BE49-F238E27FC236}">
                <a16:creationId xmlns:a16="http://schemas.microsoft.com/office/drawing/2014/main" id="{4AB5A57F-3F89-EA9F-F8BC-BDB342937A38}"/>
              </a:ext>
            </a:extLst>
          </p:cNvPr>
          <p:cNvSpPr txBox="1"/>
          <p:nvPr/>
        </p:nvSpPr>
        <p:spPr>
          <a:xfrm>
            <a:off x="564039" y="3333567"/>
            <a:ext cx="3928061" cy="2677656"/>
          </a:xfrm>
          <a:prstGeom prst="rect">
            <a:avLst/>
          </a:prstGeom>
          <a:noFill/>
        </p:spPr>
        <p:txBody>
          <a:bodyPr wrap="square">
            <a:spAutoFit/>
          </a:bodyPr>
          <a:lstStyle/>
          <a:p>
            <a:r>
              <a:rPr lang="es-ES" sz="2400" dirty="0">
                <a:latin typeface="Helvetica" panose="020B0604020202020204" pitchFamily="34" charset="0"/>
                <a:cs typeface="Helvetica" panose="020B0604020202020204" pitchFamily="34" charset="0"/>
              </a:rPr>
              <a:t>Para asegurarse de que los textos tienen el contraste adecuado existen varias  herramientas online para testearlo, como </a:t>
            </a:r>
            <a:r>
              <a:rPr lang="es-ES" sz="2400" u="sng" dirty="0" err="1">
                <a:solidFill>
                  <a:srgbClr val="FFFF00"/>
                </a:solidFill>
                <a:uFill>
                  <a:solidFill>
                    <a:srgbClr val="FFF309"/>
                  </a:solidFill>
                </a:uFill>
                <a:latin typeface="Helvetica" panose="020B0604020202020204" pitchFamily="34" charset="0"/>
                <a:cs typeface="Helvetica" panose="020B0604020202020204" pitchFamily="34" charset="0"/>
                <a:hlinkClick r:id="rId3">
                  <a:extLst>
                    <a:ext uri="{A12FA001-AC4F-418D-AE19-62706E023703}">
                      <ahyp:hlinkClr xmlns:ahyp="http://schemas.microsoft.com/office/drawing/2018/hyperlinkcolor" val="tx"/>
                    </a:ext>
                  </a:extLst>
                </a:hlinkClick>
              </a:rPr>
              <a:t>Colorable</a:t>
            </a:r>
            <a:r>
              <a:rPr lang="es-ES" sz="2400" dirty="0">
                <a:solidFill>
                  <a:srgbClr val="FFFF00"/>
                </a:solidFill>
                <a:uFill>
                  <a:solidFill>
                    <a:srgbClr val="FFF309"/>
                  </a:solidFill>
                </a:uFill>
                <a:latin typeface="Helvetica" panose="020B0604020202020204" pitchFamily="34" charset="0"/>
                <a:cs typeface="Helvetica" panose="020B0604020202020204" pitchFamily="34" charset="0"/>
              </a:rPr>
              <a:t> </a:t>
            </a:r>
            <a:r>
              <a:rPr lang="es-ES" sz="2400" dirty="0">
                <a:uFill>
                  <a:solidFill>
                    <a:srgbClr val="FFF309"/>
                  </a:solidFill>
                </a:uFill>
                <a:latin typeface="Helvetica" panose="020B0604020202020204" pitchFamily="34" charset="0"/>
                <a:cs typeface="Helvetica" panose="020B0604020202020204" pitchFamily="34" charset="0"/>
              </a:rPr>
              <a:t>o la espectacular  </a:t>
            </a:r>
            <a:r>
              <a:rPr lang="es-ES" sz="2400" u="sng" dirty="0">
                <a:solidFill>
                  <a:srgbClr val="FFF309"/>
                </a:solidFill>
                <a:uFill>
                  <a:solidFill>
                    <a:srgbClr val="FFF309"/>
                  </a:solidFill>
                </a:uFill>
                <a:latin typeface="Helvetica" panose="020B0604020202020204" pitchFamily="34" charset="0"/>
                <a:cs typeface="Helvetica" panose="020B0604020202020204" pitchFamily="34" charset="0"/>
                <a:hlinkClick r:id="rId4">
                  <a:extLst>
                    <a:ext uri="{A12FA001-AC4F-418D-AE19-62706E023703}">
                      <ahyp:hlinkClr xmlns:ahyp="http://schemas.microsoft.com/office/drawing/2018/hyperlinkcolor" val="tx"/>
                    </a:ext>
                  </a:extLst>
                </a:hlinkClick>
              </a:rPr>
              <a:t>Adobe Color</a:t>
            </a:r>
            <a:r>
              <a:rPr lang="es-ES" sz="2400" dirty="0">
                <a:latin typeface="Helvetica" panose="020B0604020202020204" pitchFamily="34" charset="0"/>
                <a:cs typeface="Helvetica" panose="020B0604020202020204" pitchFamily="34" charset="0"/>
              </a:rPr>
              <a:t>.</a:t>
            </a:r>
          </a:p>
        </p:txBody>
      </p:sp>
    </p:spTree>
    <p:extLst>
      <p:ext uri="{BB962C8B-B14F-4D97-AF65-F5344CB8AC3E}">
        <p14:creationId xmlns:p14="http://schemas.microsoft.com/office/powerpoint/2010/main" val="55344782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D1DDE05-6D2B-BBFF-8FFB-60CA65A82CCE}"/>
              </a:ext>
            </a:extLst>
          </p:cNvPr>
          <p:cNvSpPr txBox="1">
            <a:spLocks/>
          </p:cNvSpPr>
          <p:nvPr/>
        </p:nvSpPr>
        <p:spPr>
          <a:xfrm>
            <a:off x="197662" y="212208"/>
            <a:ext cx="11638168" cy="6433583"/>
          </a:xfrm>
          <a:prstGeom prst="rect">
            <a:avLst/>
          </a:prstGeom>
        </p:spPr>
        <p:txBody>
          <a:bodyPr vert="horz" wrap="square" lIns="0" tIns="0" rIns="0" bIns="0" rtlCol="0" anchor="t" anchorCtr="0">
            <a:noAutofit/>
          </a:bodyPr>
          <a:lstStyle>
            <a:defPPr>
              <a:defRPr lang="es-ES"/>
            </a:defPPr>
            <a:lvl1pPr>
              <a:lnSpc>
                <a:spcPct val="100000"/>
              </a:lnSpc>
              <a:spcBef>
                <a:spcPct val="0"/>
              </a:spcBef>
              <a:buNone/>
              <a:defRPr sz="2800">
                <a:ea typeface="+mj-ea"/>
                <a:cs typeface="+mj-cs"/>
              </a:defRPr>
            </a:lvl1pPr>
          </a:lstStyle>
          <a:p>
            <a:pPr algn="just"/>
            <a:endParaRPr lang="es-ES" sz="2400" dirty="0">
              <a:latin typeface="Helvetica" panose="020B0604020202020204" pitchFamily="34" charset="0"/>
              <a:cs typeface="Helvetica" panose="020B0604020202020204" pitchFamily="34" charset="0"/>
            </a:endParaRPr>
          </a:p>
          <a:p>
            <a:pPr algn="just"/>
            <a:endParaRPr lang="es-ES" sz="1600" dirty="0">
              <a:latin typeface="Helvetica" panose="020B0604020202020204" pitchFamily="34" charset="0"/>
              <a:cs typeface="Helvetica" panose="020B0604020202020204" pitchFamily="34" charset="0"/>
            </a:endParaRPr>
          </a:p>
          <a:p>
            <a:r>
              <a:rPr lang="es-ES" sz="2400" dirty="0">
                <a:latin typeface="Helvetica" panose="020B0604020202020204" pitchFamily="34" charset="0"/>
                <a:cs typeface="Helvetica" panose="020B0604020202020204" pitchFamily="34" charset="0"/>
              </a:rPr>
              <a:t>	</a:t>
            </a:r>
            <a:r>
              <a:rPr lang="es-ES" sz="2400" b="1" dirty="0">
                <a:latin typeface="Helvetica" panose="020B0604020202020204" pitchFamily="34" charset="0"/>
                <a:cs typeface="Helvetica" panose="020B0604020202020204" pitchFamily="34" charset="0"/>
              </a:rPr>
              <a:t>Cambio de color </a:t>
            </a:r>
            <a:r>
              <a:rPr lang="es-ES" sz="2400" dirty="0">
                <a:latin typeface="Helvetica" panose="020B0604020202020204" pitchFamily="34" charset="0"/>
                <a:cs typeface="Helvetica" panose="020B0604020202020204" pitchFamily="34" charset="0"/>
              </a:rPr>
              <a:t>para transmitir información</a:t>
            </a:r>
            <a:r>
              <a:rPr lang="es-ES" sz="2400" b="1" dirty="0">
                <a:latin typeface="Helvetica" panose="020B0604020202020204" pitchFamily="34" charset="0"/>
                <a:cs typeface="Helvetica" panose="020B0604020202020204" pitchFamily="34" charset="0"/>
              </a:rPr>
              <a:t>: </a:t>
            </a:r>
            <a:r>
              <a:rPr lang="es-ES" sz="2400" dirty="0">
                <a:latin typeface="Helvetica" panose="020B0604020202020204" pitchFamily="34" charset="0"/>
                <a:cs typeface="Helvetica" panose="020B0604020202020204" pitchFamily="34" charset="0"/>
              </a:rPr>
              <a:t>Los diseñadores somos muy 	dados a cambiar el color de un elemento, como puede ser el texto de un botón, 	para indicar algún cambio en la información, pero se ha de tener en cuenta 	una cosa importante: Casi 2 millones de personas no perciben todas las 	tonalidades de colores por problemas de sensibilidad de contraste o bien de 	falta de agudeza visual. </a:t>
            </a:r>
          </a:p>
          <a:p>
            <a:r>
              <a:rPr lang="es-ES" sz="2400" dirty="0">
                <a:latin typeface="Helvetica" panose="020B0604020202020204" pitchFamily="34" charset="0"/>
                <a:cs typeface="Helvetica" panose="020B0604020202020204" pitchFamily="34" charset="0"/>
              </a:rPr>
              <a:t>	Por lo tanto:</a:t>
            </a:r>
          </a:p>
          <a:p>
            <a:endParaRPr lang="es-ES" sz="100" dirty="0">
              <a:latin typeface="Helvetica" panose="020B0604020202020204" pitchFamily="34" charset="0"/>
              <a:cs typeface="Helvetica" panose="020B0604020202020204" pitchFamily="34" charset="0"/>
            </a:endParaRPr>
          </a:p>
          <a:p>
            <a:pPr algn="ctr"/>
            <a:endParaRPr lang="es-ES" sz="1400" dirty="0">
              <a:latin typeface="Helvetica" panose="020B0604020202020204" pitchFamily="34" charset="0"/>
              <a:cs typeface="Helvetica" panose="020B0604020202020204" pitchFamily="34" charset="0"/>
            </a:endParaRPr>
          </a:p>
          <a:p>
            <a:pPr algn="ctr"/>
            <a:r>
              <a:rPr lang="es-ES" sz="2400" b="1" dirty="0">
                <a:latin typeface="Helvetica" panose="020B0604020202020204" pitchFamily="34" charset="0"/>
                <a:cs typeface="Helvetica" panose="020B0604020202020204" pitchFamily="34" charset="0"/>
              </a:rPr>
              <a:t>	</a:t>
            </a:r>
            <a:r>
              <a:rPr lang="es-ES" sz="2500" b="1" dirty="0">
                <a:latin typeface="Helvetica" panose="020B0604020202020204" pitchFamily="34" charset="0"/>
                <a:cs typeface="Helvetica" panose="020B0604020202020204" pitchFamily="34" charset="0"/>
              </a:rPr>
              <a:t>No se puede dar información importante sólo con un cambio de color.</a:t>
            </a:r>
          </a:p>
          <a:p>
            <a:pPr algn="just"/>
            <a:endParaRPr lang="es-ES" sz="2400" dirty="0">
              <a:latin typeface="Helvetica" panose="020B0604020202020204" pitchFamily="34" charset="0"/>
              <a:cs typeface="Helvetica" panose="020B0604020202020204" pitchFamily="34" charset="0"/>
            </a:endParaRPr>
          </a:p>
          <a:p>
            <a:pPr algn="just"/>
            <a:endParaRPr lang="es-ES" sz="2400" dirty="0">
              <a:latin typeface="Helvetica" panose="020B0604020202020204" pitchFamily="34" charset="0"/>
              <a:cs typeface="Helvetica" panose="020B0604020202020204" pitchFamily="34" charset="0"/>
            </a:endParaRPr>
          </a:p>
          <a:p>
            <a:pPr algn="just"/>
            <a:r>
              <a:rPr lang="es-ES" sz="2400" dirty="0">
                <a:latin typeface="Helvetica" panose="020B0604020202020204" pitchFamily="34" charset="0"/>
                <a:cs typeface="Helvetica" panose="020B0604020202020204" pitchFamily="34" charset="0"/>
              </a:rPr>
              <a:t>	</a:t>
            </a:r>
          </a:p>
          <a:p>
            <a:pPr algn="just"/>
            <a:endParaRPr lang="es-ES" sz="2400" dirty="0">
              <a:latin typeface="Helvetica" panose="020B0604020202020204" pitchFamily="34" charset="0"/>
              <a:cs typeface="Helvetica" panose="020B0604020202020204" pitchFamily="34" charset="0"/>
            </a:endParaRPr>
          </a:p>
          <a:p>
            <a:pPr algn="just"/>
            <a:endParaRPr lang="es-ES" sz="2400" dirty="0">
              <a:latin typeface="Helvetica" panose="020B0604020202020204" pitchFamily="34" charset="0"/>
              <a:cs typeface="Helvetica" panose="020B0604020202020204" pitchFamily="34" charset="0"/>
            </a:endParaRPr>
          </a:p>
          <a:p>
            <a:pPr algn="just"/>
            <a:endParaRPr lang="es-ES" sz="2400" dirty="0">
              <a:latin typeface="Helvetica" panose="020B0604020202020204" pitchFamily="34" charset="0"/>
              <a:cs typeface="Helvetica" panose="020B0604020202020204" pitchFamily="34" charset="0"/>
            </a:endParaRPr>
          </a:p>
          <a:p>
            <a:pPr algn="just"/>
            <a:endParaRPr lang="es-ES" sz="2400" dirty="0">
              <a:latin typeface="Helvetica" panose="020B0604020202020204" pitchFamily="34" charset="0"/>
              <a:cs typeface="Helvetica" panose="020B0604020202020204" pitchFamily="34" charset="0"/>
            </a:endParaRPr>
          </a:p>
          <a:p>
            <a:pPr algn="just"/>
            <a:r>
              <a:rPr lang="es-ES" sz="2400" dirty="0">
                <a:latin typeface="Helvetica" panose="020B0604020202020204" pitchFamily="34" charset="0"/>
                <a:cs typeface="Helvetica" panose="020B0604020202020204" pitchFamily="34" charset="0"/>
              </a:rPr>
              <a:t>	</a:t>
            </a:r>
          </a:p>
          <a:p>
            <a:pPr algn="just"/>
            <a:endParaRPr lang="es-ES" sz="2400" dirty="0">
              <a:latin typeface="Helvetica" panose="020B0604020202020204" pitchFamily="34" charset="0"/>
              <a:cs typeface="Helvetica" panose="020B0604020202020204" pitchFamily="34" charset="0"/>
            </a:endParaRPr>
          </a:p>
          <a:p>
            <a:pPr algn="just"/>
            <a:r>
              <a:rPr lang="es-ES" sz="2400" dirty="0">
                <a:latin typeface="Helvetica" panose="020B0604020202020204" pitchFamily="34" charset="0"/>
                <a:cs typeface="Helvetica" panose="020B0604020202020204" pitchFamily="34" charset="0"/>
              </a:rPr>
              <a:t>	</a:t>
            </a:r>
          </a:p>
          <a:p>
            <a:pPr algn="just"/>
            <a:r>
              <a:rPr lang="es-ES" sz="2400" dirty="0">
                <a:latin typeface="Helvetica" panose="020B0604020202020204" pitchFamily="34" charset="0"/>
                <a:cs typeface="Helvetica" panose="020B0604020202020204" pitchFamily="34" charset="0"/>
              </a:rPr>
              <a:t>	</a:t>
            </a:r>
          </a:p>
          <a:p>
            <a:pPr algn="just"/>
            <a:endParaRPr lang="es-ES" sz="2400" dirty="0">
              <a:latin typeface="Helvetica" panose="020B0604020202020204" pitchFamily="34" charset="0"/>
              <a:cs typeface="Helvetica" panose="020B0604020202020204" pitchFamily="34" charset="0"/>
            </a:endParaRPr>
          </a:p>
          <a:p>
            <a:pPr algn="just"/>
            <a:endParaRPr lang="es-ES" sz="2400" dirty="0">
              <a:latin typeface="Helvetica" panose="020B0604020202020204" pitchFamily="34" charset="0"/>
              <a:cs typeface="Helvetica" panose="020B0604020202020204" pitchFamily="34" charset="0"/>
            </a:endParaRPr>
          </a:p>
          <a:p>
            <a:pPr algn="just"/>
            <a:endParaRPr lang="es-ES" sz="2400" dirty="0">
              <a:latin typeface="Helvetica" panose="020B0604020202020204" pitchFamily="34" charset="0"/>
              <a:cs typeface="Helvetica" panose="020B0604020202020204" pitchFamily="34" charset="0"/>
            </a:endParaRPr>
          </a:p>
        </p:txBody>
      </p:sp>
      <p:sp>
        <p:nvSpPr>
          <p:cNvPr id="3" name="Flecha: a la derecha 2">
            <a:extLst>
              <a:ext uri="{FF2B5EF4-FFF2-40B4-BE49-F238E27FC236}">
                <a16:creationId xmlns:a16="http://schemas.microsoft.com/office/drawing/2014/main" id="{200B35EC-728A-3CE2-0BF9-DA6DAEBCAC0A}"/>
              </a:ext>
            </a:extLst>
          </p:cNvPr>
          <p:cNvSpPr/>
          <p:nvPr/>
        </p:nvSpPr>
        <p:spPr>
          <a:xfrm>
            <a:off x="534524" y="4028522"/>
            <a:ext cx="550416" cy="417250"/>
          </a:xfrm>
          <a:prstGeom prst="rightArrow">
            <a:avLst/>
          </a:prstGeom>
          <a:solidFill>
            <a:srgbClr val="FFF309"/>
          </a:solidFill>
          <a:ln>
            <a:solidFill>
              <a:srgbClr val="FFF30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1" name="Grupo 10">
            <a:extLst>
              <a:ext uri="{FF2B5EF4-FFF2-40B4-BE49-F238E27FC236}">
                <a16:creationId xmlns:a16="http://schemas.microsoft.com/office/drawing/2014/main" id="{62F2B9F6-76D5-5370-1DB1-7D5CA5DBAECB}"/>
              </a:ext>
            </a:extLst>
          </p:cNvPr>
          <p:cNvGrpSpPr/>
          <p:nvPr/>
        </p:nvGrpSpPr>
        <p:grpSpPr>
          <a:xfrm>
            <a:off x="1647909" y="5049367"/>
            <a:ext cx="8597542" cy="866776"/>
            <a:chOff x="1290214" y="4966451"/>
            <a:chExt cx="8597542" cy="866776"/>
          </a:xfrm>
        </p:grpSpPr>
        <p:pic>
          <p:nvPicPr>
            <p:cNvPr id="8" name="Imagen 7">
              <a:extLst>
                <a:ext uri="{FF2B5EF4-FFF2-40B4-BE49-F238E27FC236}">
                  <a16:creationId xmlns:a16="http://schemas.microsoft.com/office/drawing/2014/main" id="{DD2498D1-0761-AD0B-CBF0-F05936E9594D}"/>
                </a:ext>
              </a:extLst>
            </p:cNvPr>
            <p:cNvPicPr>
              <a:picLocks noChangeAspect="1"/>
            </p:cNvPicPr>
            <p:nvPr/>
          </p:nvPicPr>
          <p:blipFill>
            <a:blip r:embed="rId2"/>
            <a:stretch>
              <a:fillRect/>
            </a:stretch>
          </p:blipFill>
          <p:spPr>
            <a:xfrm>
              <a:off x="1290214" y="4966451"/>
              <a:ext cx="3219450" cy="866775"/>
            </a:xfrm>
            <a:prstGeom prst="rect">
              <a:avLst/>
            </a:prstGeom>
          </p:spPr>
        </p:pic>
        <p:pic>
          <p:nvPicPr>
            <p:cNvPr id="9" name="Imagen 8">
              <a:extLst>
                <a:ext uri="{FF2B5EF4-FFF2-40B4-BE49-F238E27FC236}">
                  <a16:creationId xmlns:a16="http://schemas.microsoft.com/office/drawing/2014/main" id="{464600A8-0F63-E463-A2E0-8721C5F3C8C7}"/>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9197"/>
                      </a14:imgEffect>
                    </a14:imgLayer>
                  </a14:imgProps>
                </a:ext>
              </a:extLst>
            </a:blip>
            <a:stretch>
              <a:fillRect/>
            </a:stretch>
          </p:blipFill>
          <p:spPr>
            <a:xfrm>
              <a:off x="6668306" y="4966452"/>
              <a:ext cx="3219450" cy="866775"/>
            </a:xfrm>
            <a:prstGeom prst="rect">
              <a:avLst/>
            </a:prstGeom>
          </p:spPr>
        </p:pic>
      </p:grpSp>
      <p:sp>
        <p:nvSpPr>
          <p:cNvPr id="10" name="CuadroTexto 9">
            <a:extLst>
              <a:ext uri="{FF2B5EF4-FFF2-40B4-BE49-F238E27FC236}">
                <a16:creationId xmlns:a16="http://schemas.microsoft.com/office/drawing/2014/main" id="{6DA689CF-D229-D191-6152-176F2403B248}"/>
              </a:ext>
            </a:extLst>
          </p:cNvPr>
          <p:cNvSpPr txBox="1"/>
          <p:nvPr/>
        </p:nvSpPr>
        <p:spPr>
          <a:xfrm>
            <a:off x="4310896" y="6096300"/>
            <a:ext cx="3570208" cy="369332"/>
          </a:xfrm>
          <a:prstGeom prst="rect">
            <a:avLst/>
          </a:prstGeom>
          <a:noFill/>
        </p:spPr>
        <p:txBody>
          <a:bodyPr wrap="none" rtlCol="0">
            <a:spAutoFit/>
          </a:bodyPr>
          <a:lstStyle/>
          <a:p>
            <a:r>
              <a:rPr lang="es-ES" dirty="0">
                <a:latin typeface="Helvetica" panose="020B0604020202020204" pitchFamily="34" charset="0"/>
                <a:cs typeface="Helvetica" panose="020B0604020202020204" pitchFamily="34" charset="0"/>
              </a:rPr>
              <a:t>¿Estoy identificado en esta web?</a:t>
            </a:r>
          </a:p>
        </p:txBody>
      </p:sp>
      <p:sp>
        <p:nvSpPr>
          <p:cNvPr id="12" name="Título 1">
            <a:extLst>
              <a:ext uri="{FF2B5EF4-FFF2-40B4-BE49-F238E27FC236}">
                <a16:creationId xmlns:a16="http://schemas.microsoft.com/office/drawing/2014/main" id="{54E41E1E-E96A-F0DF-D3D4-72B212F45EB5}"/>
              </a:ext>
            </a:extLst>
          </p:cNvPr>
          <p:cNvSpPr txBox="1">
            <a:spLocks/>
          </p:cNvSpPr>
          <p:nvPr/>
        </p:nvSpPr>
        <p:spPr>
          <a:xfrm>
            <a:off x="342098" y="212209"/>
            <a:ext cx="4922360" cy="2335682"/>
          </a:xfrm>
          <a:prstGeom prst="rect">
            <a:avLst/>
          </a:prstGeom>
        </p:spPr>
        <p:txBody>
          <a:bodyPr vert="horz" wrap="square" lIns="0" tIns="0" rIns="0" bIns="0" rtlCol="0" anchor="t" anchorCtr="0">
            <a:noAutofit/>
          </a:bodyPr>
          <a:lstStyle>
            <a:defPPr>
              <a:defRPr lang="es-ES"/>
            </a:defPPr>
            <a:lvl1pPr>
              <a:lnSpc>
                <a:spcPct val="100000"/>
              </a:lnSpc>
              <a:spcBef>
                <a:spcPct val="0"/>
              </a:spcBef>
              <a:buNone/>
              <a:defRPr sz="2800">
                <a:ea typeface="+mj-ea"/>
                <a:cs typeface="+mj-cs"/>
              </a:defRPr>
            </a:lvl1pPr>
          </a:lstStyle>
          <a:p>
            <a:pPr marL="514350" marR="0" lvl="0" indent="-514350" algn="just" defTabSz="914400" rtl="0" eaLnBrk="1" fontAlgn="auto" latinLnBrk="0" hangingPunct="1">
              <a:lnSpc>
                <a:spcPct val="100000"/>
              </a:lnSpc>
              <a:spcBef>
                <a:spcPts val="0"/>
              </a:spcBef>
              <a:spcAft>
                <a:spcPts val="0"/>
              </a:spcAft>
              <a:buClrTx/>
              <a:buSzTx/>
              <a:buFont typeface="+mj-lt"/>
              <a:buAutoNum type="arabicPeriod" startAt="4"/>
              <a:tabLst/>
              <a:defRPr/>
            </a:pPr>
            <a:r>
              <a:rPr kumimoji="0" lang="es-ES" sz="1800" b="1"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rPr>
              <a:t>Colores de los textos</a:t>
            </a:r>
            <a:endParaRPr kumimoji="0" lang="es-ES" sz="2400" b="0" i="0" u="none" strike="noStrike" kern="1200" cap="none" spc="0" normalizeH="0" baseline="0" noProof="0" dirty="0">
              <a:ln>
                <a:noFill/>
              </a:ln>
              <a:solidFill>
                <a:srgbClr val="FFFFFF"/>
              </a:solidFill>
              <a:effectLst/>
              <a:uLnTx/>
              <a:uFillTx/>
              <a:latin typeface="Helvetica" panose="020B0604020202020204" pitchFamily="34" charset="0"/>
              <a:ea typeface="+mn-ea"/>
              <a:cs typeface="Helvetica" panose="020B0604020202020204" pitchFamily="34" charset="0"/>
            </a:endParaRPr>
          </a:p>
          <a:p>
            <a:pPr algn="just"/>
            <a:endParaRPr lang="es-ES" sz="2400" dirty="0">
              <a:latin typeface="Helvetica" panose="020B0604020202020204" pitchFamily="34" charset="0"/>
              <a:cs typeface="Helvetica" panose="020B0604020202020204" pitchFamily="34" charset="0"/>
            </a:endParaRPr>
          </a:p>
          <a:p>
            <a:r>
              <a:rPr lang="es-ES" sz="2400" dirty="0">
                <a:latin typeface="Helvetica" panose="020B0604020202020204" pitchFamily="34" charset="0"/>
                <a:cs typeface="Helvetica" panose="020B0604020202020204" pitchFamily="34" charset="0"/>
              </a:rPr>
              <a:t>	</a:t>
            </a:r>
          </a:p>
          <a:p>
            <a:endParaRPr lang="es-ES" sz="2400" dirty="0">
              <a:latin typeface="Helvetica" panose="020B0604020202020204" pitchFamily="34" charset="0"/>
              <a:cs typeface="Helvetica" panose="020B0604020202020204" pitchFamily="34" charset="0"/>
            </a:endParaRPr>
          </a:p>
          <a:p>
            <a:endParaRPr lang="es-ES" sz="2400" dirty="0">
              <a:latin typeface="Helvetica" panose="020B0604020202020204" pitchFamily="34" charset="0"/>
              <a:cs typeface="Helvetica" panose="020B0604020202020204" pitchFamily="34" charset="0"/>
            </a:endParaRPr>
          </a:p>
          <a:p>
            <a:endParaRPr lang="es-ES" sz="2400" dirty="0">
              <a:latin typeface="Helvetica" panose="020B0604020202020204" pitchFamily="34" charset="0"/>
              <a:cs typeface="Helvetica" panose="020B0604020202020204" pitchFamily="34" charset="0"/>
            </a:endParaRPr>
          </a:p>
          <a:p>
            <a:endParaRPr lang="es-ES" sz="2400" dirty="0">
              <a:latin typeface="Helvetica" panose="020B0604020202020204" pitchFamily="34" charset="0"/>
              <a:cs typeface="Helvetica" panose="020B0604020202020204" pitchFamily="34" charset="0"/>
            </a:endParaRPr>
          </a:p>
          <a:p>
            <a:endParaRPr lang="es-ES" sz="2400" dirty="0">
              <a:latin typeface="Helvetica" panose="020B0604020202020204" pitchFamily="34" charset="0"/>
              <a:cs typeface="Helvetica" panose="020B0604020202020204" pitchFamily="34" charset="0"/>
            </a:endParaRPr>
          </a:p>
          <a:p>
            <a:pPr algn="just"/>
            <a:endParaRPr lang="es-ES" sz="2400" dirty="0">
              <a:latin typeface="Helvetica" panose="020B0604020202020204" pitchFamily="34" charset="0"/>
              <a:cs typeface="Helvetica" panose="020B0604020202020204" pitchFamily="34" charset="0"/>
            </a:endParaRPr>
          </a:p>
          <a:p>
            <a:pPr algn="just"/>
            <a:endParaRPr lang="es-ES" sz="2400" dirty="0">
              <a:latin typeface="Helvetica" panose="020B0604020202020204" pitchFamily="34" charset="0"/>
              <a:cs typeface="Helvetica" panose="020B0604020202020204" pitchFamily="34" charset="0"/>
            </a:endParaRPr>
          </a:p>
          <a:p>
            <a:pPr algn="just"/>
            <a:r>
              <a:rPr lang="es-ES" sz="2400" dirty="0">
                <a:latin typeface="Helvetica" panose="020B0604020202020204" pitchFamily="34" charset="0"/>
                <a:cs typeface="Helvetica" panose="020B0604020202020204" pitchFamily="34" charset="0"/>
              </a:rPr>
              <a:t> </a:t>
            </a:r>
          </a:p>
        </p:txBody>
      </p:sp>
    </p:spTree>
    <p:extLst>
      <p:ext uri="{BB962C8B-B14F-4D97-AF65-F5344CB8AC3E}">
        <p14:creationId xmlns:p14="http://schemas.microsoft.com/office/powerpoint/2010/main" val="263590687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D1DDE05-6D2B-BBFF-8FFB-60CA65A82CCE}"/>
              </a:ext>
            </a:extLst>
          </p:cNvPr>
          <p:cNvSpPr txBox="1">
            <a:spLocks/>
          </p:cNvSpPr>
          <p:nvPr/>
        </p:nvSpPr>
        <p:spPr>
          <a:xfrm>
            <a:off x="197662" y="212208"/>
            <a:ext cx="11638168" cy="6433583"/>
          </a:xfrm>
          <a:prstGeom prst="rect">
            <a:avLst/>
          </a:prstGeom>
        </p:spPr>
        <p:txBody>
          <a:bodyPr vert="horz" wrap="square" lIns="0" tIns="0" rIns="0" bIns="0" rtlCol="0" anchor="t" anchorCtr="0">
            <a:noAutofit/>
          </a:bodyPr>
          <a:lstStyle>
            <a:defPPr>
              <a:defRPr lang="es-ES"/>
            </a:defPPr>
            <a:lvl1pPr>
              <a:lnSpc>
                <a:spcPct val="100000"/>
              </a:lnSpc>
              <a:spcBef>
                <a:spcPct val="0"/>
              </a:spcBef>
              <a:buNone/>
              <a:defRPr sz="2800">
                <a:ea typeface="+mj-ea"/>
                <a:cs typeface="+mj-cs"/>
              </a:defRPr>
            </a:lvl1pPr>
          </a:lstStyle>
          <a:p>
            <a:pPr algn="just"/>
            <a:endParaRPr lang="es-ES" sz="500" dirty="0">
              <a:latin typeface="Helvetica" panose="020B0604020202020204" pitchFamily="34" charset="0"/>
              <a:cs typeface="Helvetica" panose="020B0604020202020204" pitchFamily="34" charset="0"/>
            </a:endParaRPr>
          </a:p>
          <a:p>
            <a:pPr marL="514350" indent="-514350" algn="just">
              <a:buFont typeface="+mj-lt"/>
              <a:buAutoNum type="arabicPeriod" startAt="5"/>
            </a:pPr>
            <a:r>
              <a:rPr lang="es-ES" sz="1800" b="1" dirty="0">
                <a:solidFill>
                  <a:srgbClr val="FFFFFF"/>
                </a:solidFill>
                <a:latin typeface="Helvetica" panose="020B0604020202020204" pitchFamily="34" charset="0"/>
                <a:ea typeface="+mn-ea"/>
                <a:cs typeface="Helvetica" panose="020B0604020202020204" pitchFamily="34" charset="0"/>
              </a:rPr>
              <a:t>Otras</a:t>
            </a:r>
            <a:r>
              <a:rPr lang="es-ES" b="1" dirty="0">
                <a:latin typeface="Helvetica" panose="020B0604020202020204" pitchFamily="34" charset="0"/>
                <a:cs typeface="Helvetica" panose="020B0604020202020204" pitchFamily="34" charset="0"/>
              </a:rPr>
              <a:t> </a:t>
            </a:r>
            <a:r>
              <a:rPr lang="es-ES" sz="1800" b="1" dirty="0">
                <a:solidFill>
                  <a:srgbClr val="FFFFFF"/>
                </a:solidFill>
                <a:latin typeface="Helvetica" panose="020B0604020202020204" pitchFamily="34" charset="0"/>
                <a:ea typeface="+mn-ea"/>
                <a:cs typeface="Helvetica" panose="020B0604020202020204" pitchFamily="34" charset="0"/>
              </a:rPr>
              <a:t>consideraciones</a:t>
            </a:r>
            <a:r>
              <a:rPr lang="es-ES" sz="2400" dirty="0">
                <a:latin typeface="Helvetica" panose="020B0604020202020204" pitchFamily="34" charset="0"/>
                <a:cs typeface="Helvetica" panose="020B0604020202020204" pitchFamily="34" charset="0"/>
              </a:rPr>
              <a:t>:</a:t>
            </a:r>
            <a:endParaRPr lang="es-ES" sz="2000" dirty="0">
              <a:latin typeface="Helvetica" panose="020B0604020202020204" pitchFamily="34" charset="0"/>
              <a:cs typeface="Helvetica" panose="020B0604020202020204" pitchFamily="34" charset="0"/>
            </a:endParaRPr>
          </a:p>
          <a:p>
            <a:pPr algn="just"/>
            <a:endParaRPr lang="es-ES" sz="1600" dirty="0">
              <a:latin typeface="Helvetica" panose="020B0604020202020204" pitchFamily="34" charset="0"/>
              <a:cs typeface="Helvetica" panose="020B0604020202020204" pitchFamily="34" charset="0"/>
            </a:endParaRPr>
          </a:p>
          <a:p>
            <a:r>
              <a:rPr lang="es-ES" sz="2400" dirty="0">
                <a:latin typeface="Helvetica" panose="020B0604020202020204" pitchFamily="34" charset="0"/>
                <a:cs typeface="Helvetica" panose="020B0604020202020204" pitchFamily="34" charset="0"/>
              </a:rPr>
              <a:t>	a) </a:t>
            </a:r>
            <a:r>
              <a:rPr lang="es-ES" sz="2400" b="1" dirty="0">
                <a:latin typeface="Helvetica" panose="020B0604020202020204" pitchFamily="34" charset="0"/>
                <a:cs typeface="Helvetica" panose="020B0604020202020204" pitchFamily="34" charset="0"/>
              </a:rPr>
              <a:t>Descripción en las imágenes o en los archivos de audio.  </a:t>
            </a:r>
            <a:r>
              <a:rPr lang="es-ES" sz="2400" dirty="0">
                <a:latin typeface="Helvetica" panose="020B0604020202020204" pitchFamily="34" charset="0"/>
                <a:cs typeface="Helvetica" panose="020B0604020202020204" pitchFamily="34" charset="0"/>
              </a:rPr>
              <a:t>Para facilitar a 	los usuarios que usan un lector de pantalla. Además, los buscadores 	recompensan con un mejor rating si se usan descripciones en todos estos 	elementos de nuestra interfaz. </a:t>
            </a:r>
          </a:p>
          <a:p>
            <a:pPr algn="just"/>
            <a:endParaRPr lang="es-ES" sz="2400" dirty="0">
              <a:latin typeface="Helvetica" panose="020B0604020202020204" pitchFamily="34" charset="0"/>
              <a:cs typeface="Helvetica" panose="020B0604020202020204" pitchFamily="34" charset="0"/>
            </a:endParaRPr>
          </a:p>
          <a:p>
            <a:pPr algn="just"/>
            <a:r>
              <a:rPr lang="es-ES" sz="2400" dirty="0">
                <a:latin typeface="Helvetica" panose="020B0604020202020204" pitchFamily="34" charset="0"/>
                <a:cs typeface="Helvetica" panose="020B0604020202020204" pitchFamily="34" charset="0"/>
              </a:rPr>
              <a:t>	b) Los enlaces deben ser auto identificables, no solo con un cambio de color, 	sino con un subrayado, en todos los casos.</a:t>
            </a:r>
          </a:p>
          <a:p>
            <a:pPr algn="just"/>
            <a:r>
              <a:rPr lang="es-ES" sz="2400" dirty="0">
                <a:latin typeface="Helvetica" panose="020B0604020202020204" pitchFamily="34" charset="0"/>
                <a:cs typeface="Helvetica" panose="020B0604020202020204" pitchFamily="34" charset="0"/>
              </a:rPr>
              <a:t>	</a:t>
            </a:r>
          </a:p>
          <a:p>
            <a:pPr algn="just"/>
            <a:r>
              <a:rPr lang="es-ES" sz="2400" dirty="0">
                <a:latin typeface="Helvetica" panose="020B0604020202020204" pitchFamily="34" charset="0"/>
                <a:cs typeface="Helvetica" panose="020B0604020202020204" pitchFamily="34" charset="0"/>
              </a:rPr>
              <a:t>	c) Descripciones de los links para los lectores de pantalla:</a:t>
            </a:r>
          </a:p>
          <a:p>
            <a:pPr algn="just"/>
            <a:endParaRPr lang="es-ES" sz="2400" dirty="0">
              <a:latin typeface="Helvetica" panose="020B0604020202020204" pitchFamily="34" charset="0"/>
              <a:cs typeface="Helvetica" panose="020B0604020202020204" pitchFamily="34" charset="0"/>
            </a:endParaRPr>
          </a:p>
          <a:p>
            <a:r>
              <a:rPr lang="es-ES" sz="2400" dirty="0">
                <a:latin typeface="Helvetica" panose="020B0604020202020204" pitchFamily="34" charset="0"/>
                <a:cs typeface="Helvetica" panose="020B0604020202020204" pitchFamily="34" charset="0"/>
              </a:rPr>
              <a:t>		- Si el enlace es a otro párrafo del texto, la descripción debe hacer 	referencia a qué apunta y no sólo usar el típico: “Seguir leyendo” o “Más…” 	que harta a los usuarios que no oyen otro tipo de descripción.</a:t>
            </a:r>
          </a:p>
          <a:p>
            <a:pPr algn="just"/>
            <a:r>
              <a:rPr lang="es-ES" sz="2400" dirty="0">
                <a:latin typeface="Helvetica" panose="020B0604020202020204" pitchFamily="34" charset="0"/>
                <a:cs typeface="Helvetica" panose="020B0604020202020204" pitchFamily="34" charset="0"/>
              </a:rPr>
              <a:t>	</a:t>
            </a:r>
          </a:p>
          <a:p>
            <a:pPr algn="just"/>
            <a:r>
              <a:rPr lang="es-ES" sz="2400" dirty="0">
                <a:latin typeface="Helvetica" panose="020B0604020202020204" pitchFamily="34" charset="0"/>
                <a:cs typeface="Helvetica" panose="020B0604020202020204" pitchFamily="34" charset="0"/>
              </a:rPr>
              <a:t>	</a:t>
            </a:r>
          </a:p>
          <a:p>
            <a:pPr algn="just"/>
            <a:endParaRPr lang="es-ES" sz="2400" dirty="0">
              <a:latin typeface="Helvetica" panose="020B0604020202020204" pitchFamily="34" charset="0"/>
              <a:cs typeface="Helvetica" panose="020B0604020202020204" pitchFamily="34" charset="0"/>
            </a:endParaRPr>
          </a:p>
          <a:p>
            <a:pPr algn="just"/>
            <a:endParaRPr lang="es-ES" sz="2400" dirty="0">
              <a:latin typeface="Helvetica" panose="020B0604020202020204" pitchFamily="34" charset="0"/>
              <a:cs typeface="Helvetica" panose="020B0604020202020204" pitchFamily="34" charset="0"/>
            </a:endParaRPr>
          </a:p>
          <a:p>
            <a:pPr algn="just"/>
            <a:endParaRPr lang="es-ES" sz="2400"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131541074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D1DDE05-6D2B-BBFF-8FFB-60CA65A82CCE}"/>
              </a:ext>
            </a:extLst>
          </p:cNvPr>
          <p:cNvSpPr txBox="1">
            <a:spLocks/>
          </p:cNvSpPr>
          <p:nvPr/>
        </p:nvSpPr>
        <p:spPr>
          <a:xfrm>
            <a:off x="197662" y="212208"/>
            <a:ext cx="11586796" cy="6433583"/>
          </a:xfrm>
          <a:prstGeom prst="rect">
            <a:avLst/>
          </a:prstGeom>
        </p:spPr>
        <p:txBody>
          <a:bodyPr vert="horz" wrap="square" lIns="0" tIns="0" rIns="0" bIns="0" rtlCol="0" anchor="t" anchorCtr="0">
            <a:noAutofit/>
          </a:bodyPr>
          <a:lstStyle>
            <a:defPPr>
              <a:defRPr lang="es-ES"/>
            </a:defPPr>
            <a:lvl1pPr>
              <a:lnSpc>
                <a:spcPct val="100000"/>
              </a:lnSpc>
              <a:spcBef>
                <a:spcPct val="0"/>
              </a:spcBef>
              <a:buNone/>
              <a:defRPr sz="2800">
                <a:ea typeface="+mj-ea"/>
                <a:cs typeface="+mj-cs"/>
              </a:defRPr>
            </a:lvl1pPr>
          </a:lstStyle>
          <a:p>
            <a:pPr marL="514350" indent="-514350" algn="just">
              <a:buFont typeface="+mj-lt"/>
              <a:buAutoNum type="arabicPeriod" startAt="5"/>
            </a:pPr>
            <a:r>
              <a:rPr lang="es-ES" sz="2000" b="1" dirty="0">
                <a:latin typeface="Helvetica" panose="020B0604020202020204" pitchFamily="34" charset="0"/>
                <a:cs typeface="Helvetica" panose="020B0604020202020204" pitchFamily="34" charset="0"/>
              </a:rPr>
              <a:t>Otras consideraciones</a:t>
            </a:r>
            <a:r>
              <a:rPr lang="es-ES" sz="1800" dirty="0">
                <a:latin typeface="Helvetica" panose="020B0604020202020204" pitchFamily="34" charset="0"/>
                <a:cs typeface="Helvetica" panose="020B0604020202020204" pitchFamily="34" charset="0"/>
              </a:rPr>
              <a:t>:</a:t>
            </a:r>
          </a:p>
          <a:p>
            <a:pPr algn="just"/>
            <a:endParaRPr lang="es-ES" sz="800" dirty="0">
              <a:latin typeface="Helvetica" panose="020B0604020202020204" pitchFamily="34" charset="0"/>
              <a:cs typeface="Helvetica" panose="020B0604020202020204" pitchFamily="34" charset="0"/>
            </a:endParaRPr>
          </a:p>
          <a:p>
            <a:pPr lvl="1"/>
            <a:r>
              <a:rPr lang="es-ES" sz="1400" dirty="0">
                <a:latin typeface="Helvetica" panose="020B0604020202020204" pitchFamily="34" charset="0"/>
                <a:cs typeface="Helvetica" panose="020B0604020202020204" pitchFamily="34" charset="0"/>
              </a:rPr>
              <a:t>	</a:t>
            </a:r>
            <a:endParaRPr lang="es-ES" sz="2400" dirty="0">
              <a:latin typeface="Helvetica" panose="020B0604020202020204" pitchFamily="34" charset="0"/>
              <a:cs typeface="Helvetica" panose="020B0604020202020204" pitchFamily="34" charset="0"/>
            </a:endParaRPr>
          </a:p>
          <a:p>
            <a:r>
              <a:rPr lang="es-ES" sz="2400" dirty="0">
                <a:latin typeface="Helvetica" panose="020B0604020202020204" pitchFamily="34" charset="0"/>
                <a:cs typeface="Helvetica" panose="020B0604020202020204" pitchFamily="34" charset="0"/>
              </a:rPr>
              <a:t>		- Si quieres ocultar parte de un texto demasiado largo, </a:t>
            </a:r>
            <a:r>
              <a:rPr lang="es-ES" sz="2400" b="1" dirty="0">
                <a:latin typeface="Helvetica" panose="020B0604020202020204" pitchFamily="34" charset="0"/>
                <a:cs typeface="Helvetica" panose="020B0604020202020204" pitchFamily="34" charset="0"/>
              </a:rPr>
              <a:t>NO</a:t>
            </a:r>
            <a:r>
              <a:rPr lang="es-ES" sz="2400" dirty="0">
                <a:latin typeface="Helvetica" panose="020B0604020202020204" pitchFamily="34" charset="0"/>
                <a:cs typeface="Helvetica" panose="020B0604020202020204" pitchFamily="34" charset="0"/>
              </a:rPr>
              <a:t> se aconseja 		usar </a:t>
            </a:r>
            <a:r>
              <a:rPr lang="en-US" sz="2400" dirty="0">
                <a:latin typeface="Helvetica" panose="020B0604020202020204" pitchFamily="34" charset="0"/>
                <a:cs typeface="Helvetica" panose="020B0604020202020204" pitchFamily="34" charset="0"/>
              </a:rPr>
              <a:t>display: “none” o “</a:t>
            </a:r>
            <a:r>
              <a:rPr lang="en-US" sz="2400" dirty="0" err="1">
                <a:latin typeface="Helvetica" panose="020B0604020202020204" pitchFamily="34" charset="0"/>
                <a:cs typeface="Helvetica" panose="020B0604020202020204" pitchFamily="34" charset="0"/>
              </a:rPr>
              <a:t>visibility:hidden</a:t>
            </a:r>
            <a:r>
              <a:rPr lang="en-US" sz="2400" dirty="0">
                <a:latin typeface="Helvetica" panose="020B0604020202020204" pitchFamily="34" charset="0"/>
                <a:cs typeface="Helvetica" panose="020B0604020202020204" pitchFamily="34" charset="0"/>
              </a:rPr>
              <a:t>”, </a:t>
            </a:r>
            <a:r>
              <a:rPr lang="en-US" sz="2400" dirty="0" err="1">
                <a:latin typeface="Helvetica" panose="020B0604020202020204" pitchFamily="34" charset="0"/>
                <a:cs typeface="Helvetica" panose="020B0604020202020204" pitchFamily="34" charset="0"/>
              </a:rPr>
              <a:t>sino</a:t>
            </a:r>
            <a:r>
              <a:rPr lang="en-US" sz="2400" dirty="0">
                <a:latin typeface="Helvetica" panose="020B0604020202020204" pitchFamily="34" charset="0"/>
                <a:cs typeface="Helvetica" panose="020B0604020202020204" pitchFamily="34" charset="0"/>
              </a:rPr>
              <a:t> </a:t>
            </a:r>
            <a:r>
              <a:rPr lang="es-ES" sz="2400" dirty="0">
                <a:latin typeface="Helvetica" panose="020B0604020202020204" pitchFamily="34" charset="0"/>
                <a:cs typeface="Helvetica" panose="020B0604020202020204" pitchFamily="34" charset="0"/>
              </a:rPr>
              <a:t>“</a:t>
            </a:r>
            <a:r>
              <a:rPr lang="es-ES" sz="2400" b="1" dirty="0" err="1">
                <a:latin typeface="Helvetica" panose="020B0604020202020204" pitchFamily="34" charset="0"/>
                <a:cs typeface="Helvetica" panose="020B0604020202020204" pitchFamily="34" charset="0"/>
              </a:rPr>
              <a:t>text</a:t>
            </a:r>
            <a:r>
              <a:rPr lang="es-ES" sz="2400" b="1" dirty="0">
                <a:latin typeface="Helvetica" panose="020B0604020202020204" pitchFamily="34" charset="0"/>
                <a:cs typeface="Helvetica" panose="020B0604020202020204" pitchFamily="34" charset="0"/>
              </a:rPr>
              <a:t>–</a:t>
            </a:r>
            <a:r>
              <a:rPr lang="es-ES" sz="2400" b="1" dirty="0" err="1">
                <a:latin typeface="Helvetica" panose="020B0604020202020204" pitchFamily="34" charset="0"/>
                <a:cs typeface="Helvetica" panose="020B0604020202020204" pitchFamily="34" charset="0"/>
              </a:rPr>
              <a:t>indent</a:t>
            </a:r>
            <a:r>
              <a:rPr lang="es-ES" sz="2400" dirty="0">
                <a:latin typeface="Helvetica" panose="020B0604020202020204" pitchFamily="34" charset="0"/>
                <a:cs typeface="Helvetica" panose="020B0604020202020204" pitchFamily="34" charset="0"/>
              </a:rPr>
              <a:t>” y la técnica 		“clip” metiendo el texto en el CSS.</a:t>
            </a:r>
          </a:p>
          <a:p>
            <a:pPr algn="just"/>
            <a:endParaRPr lang="es-ES" sz="2000" dirty="0">
              <a:latin typeface="Helvetica" panose="020B0604020202020204" pitchFamily="34" charset="0"/>
              <a:cs typeface="Helvetica" panose="020B0604020202020204" pitchFamily="34" charset="0"/>
            </a:endParaRPr>
          </a:p>
          <a:p>
            <a:r>
              <a:rPr lang="es-ES" sz="2400" dirty="0">
                <a:latin typeface="Helvetica" panose="020B0604020202020204" pitchFamily="34" charset="0"/>
                <a:cs typeface="Helvetica" panose="020B0604020202020204" pitchFamily="34" charset="0"/>
              </a:rPr>
              <a:t>		- La propiedad “</a:t>
            </a:r>
            <a:r>
              <a:rPr lang="es-ES" sz="2400" dirty="0" err="1">
                <a:latin typeface="Helvetica" panose="020B0604020202020204" pitchFamily="34" charset="0"/>
                <a:cs typeface="Helvetica" panose="020B0604020202020204" pitchFamily="34" charset="0"/>
              </a:rPr>
              <a:t>Title</a:t>
            </a:r>
            <a:r>
              <a:rPr lang="es-ES" sz="2400" dirty="0">
                <a:latin typeface="Helvetica" panose="020B0604020202020204" pitchFamily="34" charset="0"/>
                <a:cs typeface="Helvetica" panose="020B0604020202020204" pitchFamily="34" charset="0"/>
              </a:rPr>
              <a:t>” se queda corta a la hora de describir un link y sólo 		se muestra cuando estamos encima de él con el puntero o se pulsa, 		pero no cuando se está usando un lector de pantalla. Para que esto 		funcione mucho mejor y sea más accesible, se ha de usar el atributo 		“</a:t>
            </a:r>
            <a:r>
              <a:rPr lang="es-ES" sz="2400" b="1" dirty="0">
                <a:latin typeface="Helvetica" panose="020B0604020202020204" pitchFamily="34" charset="0"/>
                <a:cs typeface="Helvetica" panose="020B0604020202020204" pitchFamily="34" charset="0"/>
              </a:rPr>
              <a:t>aria</a:t>
            </a:r>
            <a:r>
              <a:rPr lang="es-ES" sz="1400" b="1" dirty="0">
                <a:latin typeface="Helvetica" panose="020B0604020202020204" pitchFamily="34" charset="0"/>
                <a:cs typeface="Helvetica" panose="020B0604020202020204" pitchFamily="34" charset="0"/>
              </a:rPr>
              <a:t>–</a:t>
            </a:r>
            <a:r>
              <a:rPr lang="es-ES" sz="2400" b="1" dirty="0" err="1">
                <a:latin typeface="Helvetica" panose="020B0604020202020204" pitchFamily="34" charset="0"/>
                <a:cs typeface="Helvetica" panose="020B0604020202020204" pitchFamily="34" charset="0"/>
              </a:rPr>
              <a:t>label</a:t>
            </a:r>
            <a:r>
              <a:rPr lang="es-ES" sz="2400" dirty="0">
                <a:latin typeface="Helvetica" panose="020B0604020202020204" pitchFamily="34" charset="0"/>
                <a:cs typeface="Helvetica" panose="020B0604020202020204" pitchFamily="34" charset="0"/>
              </a:rPr>
              <a:t>”, 	que cumple con todos los estándares más altos de 			accesibilidad.</a:t>
            </a:r>
          </a:p>
          <a:p>
            <a:pPr algn="just"/>
            <a:endParaRPr lang="es-ES" sz="2000" dirty="0">
              <a:latin typeface="Helvetica" panose="020B0604020202020204" pitchFamily="34" charset="0"/>
              <a:cs typeface="Helvetica" panose="020B0604020202020204" pitchFamily="34" charset="0"/>
            </a:endParaRPr>
          </a:p>
          <a:p>
            <a:r>
              <a:rPr lang="es-ES" sz="2400" dirty="0">
                <a:latin typeface="Helvetica" panose="020B0604020202020204" pitchFamily="34" charset="0"/>
                <a:cs typeface="Helvetica" panose="020B0604020202020204" pitchFamily="34" charset="0"/>
              </a:rPr>
              <a:t>		- Si un enlace va a abrirse en una ventana/pestaña nueva, se ha de 		advertir en la descripción del enlace. Ponte en el lugar de alguien que 		usa tu web con un lector de pantalla y se le abre una ventana nueva 		sin avisar. Inmediatamente se creará tal confusión que abandonará 		nuestro sitio.</a:t>
            </a:r>
          </a:p>
          <a:p>
            <a:pPr algn="just"/>
            <a:endParaRPr lang="es-ES" sz="2400" dirty="0">
              <a:latin typeface="Helvetica" panose="020B0604020202020204" pitchFamily="34" charset="0"/>
              <a:cs typeface="Helvetica" panose="020B0604020202020204" pitchFamily="34" charset="0"/>
            </a:endParaRPr>
          </a:p>
          <a:p>
            <a:pPr algn="just"/>
            <a:endParaRPr lang="es-ES" sz="2400"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18122564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ítulo 1">
            <a:extLst>
              <a:ext uri="{FF2B5EF4-FFF2-40B4-BE49-F238E27FC236}">
                <a16:creationId xmlns:a16="http://schemas.microsoft.com/office/drawing/2014/main" id="{7F734454-6FC8-8AD0-D6A2-0063A18353F6}"/>
              </a:ext>
            </a:extLst>
          </p:cNvPr>
          <p:cNvGraphicFramePr/>
          <p:nvPr>
            <p:extLst>
              <p:ext uri="{D42A27DB-BD31-4B8C-83A1-F6EECF244321}">
                <p14:modId xmlns:p14="http://schemas.microsoft.com/office/powerpoint/2010/main" val="458529595"/>
              </p:ext>
            </p:extLst>
          </p:nvPr>
        </p:nvGraphicFramePr>
        <p:xfrm>
          <a:off x="-92468" y="0"/>
          <a:ext cx="12192000" cy="6858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0293392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D1DDE05-6D2B-BBFF-8FFB-60CA65A82CCE}"/>
              </a:ext>
            </a:extLst>
          </p:cNvPr>
          <p:cNvSpPr txBox="1">
            <a:spLocks/>
          </p:cNvSpPr>
          <p:nvPr/>
        </p:nvSpPr>
        <p:spPr>
          <a:xfrm>
            <a:off x="197662" y="212208"/>
            <a:ext cx="11586796" cy="6433583"/>
          </a:xfrm>
          <a:prstGeom prst="rect">
            <a:avLst/>
          </a:prstGeom>
        </p:spPr>
        <p:txBody>
          <a:bodyPr vert="horz" wrap="square" lIns="0" tIns="0" rIns="0" bIns="0" rtlCol="0" anchor="t" anchorCtr="0">
            <a:noAutofit/>
          </a:bodyPr>
          <a:lstStyle>
            <a:defPPr>
              <a:defRPr lang="es-ES"/>
            </a:defPPr>
            <a:lvl1pPr>
              <a:lnSpc>
                <a:spcPct val="100000"/>
              </a:lnSpc>
              <a:spcBef>
                <a:spcPct val="0"/>
              </a:spcBef>
              <a:buNone/>
              <a:defRPr sz="2800">
                <a:ea typeface="+mj-ea"/>
                <a:cs typeface="+mj-cs"/>
              </a:defRPr>
            </a:lvl1pPr>
          </a:lstStyle>
          <a:p>
            <a:pPr marL="514350" indent="-514350" algn="just">
              <a:buFont typeface="+mj-lt"/>
              <a:buAutoNum type="arabicPeriod" startAt="5"/>
            </a:pPr>
            <a:r>
              <a:rPr lang="es-ES" sz="2000" b="1" dirty="0">
                <a:latin typeface="Helvetica" panose="020B0604020202020204" pitchFamily="34" charset="0"/>
                <a:cs typeface="Helvetica" panose="020B0604020202020204" pitchFamily="34" charset="0"/>
              </a:rPr>
              <a:t>Otras consideraciones</a:t>
            </a:r>
            <a:r>
              <a:rPr lang="es-ES" sz="1800" dirty="0">
                <a:latin typeface="Helvetica" panose="020B0604020202020204" pitchFamily="34" charset="0"/>
                <a:cs typeface="Helvetica" panose="020B0604020202020204" pitchFamily="34" charset="0"/>
              </a:rPr>
              <a:t>:</a:t>
            </a:r>
          </a:p>
          <a:p>
            <a:pPr algn="just"/>
            <a:endParaRPr lang="es-ES" sz="1600" dirty="0">
              <a:latin typeface="Helvetica" panose="020B0604020202020204" pitchFamily="34" charset="0"/>
              <a:cs typeface="Helvetica" panose="020B0604020202020204" pitchFamily="34" charset="0"/>
            </a:endParaRPr>
          </a:p>
          <a:p>
            <a:pPr lvl="1"/>
            <a:r>
              <a:rPr lang="es-ES" sz="1400" dirty="0">
                <a:latin typeface="Helvetica" panose="020B0604020202020204" pitchFamily="34" charset="0"/>
                <a:cs typeface="Helvetica" panose="020B0604020202020204" pitchFamily="34" charset="0"/>
              </a:rPr>
              <a:t>	</a:t>
            </a:r>
            <a:endParaRPr lang="es-ES" sz="2400" dirty="0">
              <a:latin typeface="Helvetica" panose="020B0604020202020204" pitchFamily="34" charset="0"/>
              <a:cs typeface="Helvetica" panose="020B0604020202020204" pitchFamily="34" charset="0"/>
            </a:endParaRPr>
          </a:p>
          <a:p>
            <a:pPr algn="just"/>
            <a:r>
              <a:rPr lang="es-ES" sz="2400" dirty="0">
                <a:latin typeface="Helvetica" panose="020B0604020202020204" pitchFamily="34" charset="0"/>
                <a:cs typeface="Helvetica" panose="020B0604020202020204" pitchFamily="34" charset="0"/>
              </a:rPr>
              <a:t>	d) Crea formularios accesibles a través de los controles estándar y controla 	que el cambio de foco con tabulación se haga en un orden coherente. Cada 	campo debe ser auto explicativo y nunca debe llevar a confusión al usuario 	de lo que está completando, que, en muchos casos, estará comprando algún 	producto en tu página web. </a:t>
            </a:r>
          </a:p>
          <a:p>
            <a:pPr algn="just"/>
            <a:r>
              <a:rPr lang="es-ES" sz="2400" dirty="0">
                <a:latin typeface="Helvetica" panose="020B0604020202020204" pitchFamily="34" charset="0"/>
                <a:cs typeface="Helvetica" panose="020B0604020202020204" pitchFamily="34" charset="0"/>
              </a:rPr>
              <a:t>	Debemos usar una etiqueta acompañando al </a:t>
            </a:r>
            <a:r>
              <a:rPr lang="es-ES" sz="2400" i="1" dirty="0" err="1">
                <a:latin typeface="Helvetica" panose="020B0604020202020204" pitchFamily="34" charset="0"/>
                <a:cs typeface="Helvetica" panose="020B0604020202020204" pitchFamily="34" charset="0"/>
              </a:rPr>
              <a:t>textfield</a:t>
            </a:r>
            <a:r>
              <a:rPr lang="es-ES" sz="2400" dirty="0">
                <a:latin typeface="Helvetica" panose="020B0604020202020204" pitchFamily="34" charset="0"/>
                <a:cs typeface="Helvetica" panose="020B0604020202020204" pitchFamily="34" charset="0"/>
              </a:rPr>
              <a:t> que su campo “</a:t>
            </a:r>
            <a:r>
              <a:rPr lang="es-ES" sz="2400" b="1" dirty="0" err="1">
                <a:latin typeface="Helvetica" panose="020B0604020202020204" pitchFamily="34" charset="0"/>
                <a:cs typeface="Helvetica" panose="020B0604020202020204" pitchFamily="34" charset="0"/>
              </a:rPr>
              <a:t>for</a:t>
            </a:r>
            <a:r>
              <a:rPr lang="es-ES" sz="2400" dirty="0">
                <a:latin typeface="Helvetica" panose="020B0604020202020204" pitchFamily="34" charset="0"/>
                <a:cs typeface="Helvetica" panose="020B0604020202020204" pitchFamily="34" charset="0"/>
              </a:rPr>
              <a:t>” 	coincida con el “</a:t>
            </a:r>
            <a:r>
              <a:rPr lang="es-ES" sz="2400" b="1" dirty="0">
                <a:latin typeface="Helvetica" panose="020B0604020202020204" pitchFamily="34" charset="0"/>
                <a:cs typeface="Helvetica" panose="020B0604020202020204" pitchFamily="34" charset="0"/>
              </a:rPr>
              <a:t>id</a:t>
            </a:r>
            <a:r>
              <a:rPr lang="es-ES" sz="2400" dirty="0">
                <a:latin typeface="Helvetica" panose="020B0604020202020204" pitchFamily="34" charset="0"/>
                <a:cs typeface="Helvetica" panose="020B0604020202020204" pitchFamily="34" charset="0"/>
              </a:rPr>
              <a:t>” del </a:t>
            </a:r>
            <a:r>
              <a:rPr lang="es-ES" sz="2400" i="1" dirty="0" err="1">
                <a:latin typeface="Helvetica" panose="020B0604020202020204" pitchFamily="34" charset="0"/>
                <a:cs typeface="Helvetica" panose="020B0604020202020204" pitchFamily="34" charset="0"/>
              </a:rPr>
              <a:t>textfield</a:t>
            </a:r>
            <a:r>
              <a:rPr lang="es-ES" sz="2400" dirty="0">
                <a:latin typeface="Helvetica" panose="020B0604020202020204" pitchFamily="34" charset="0"/>
                <a:cs typeface="Helvetica" panose="020B0604020202020204" pitchFamily="34" charset="0"/>
              </a:rPr>
              <a:t> al que acompaña.</a:t>
            </a:r>
          </a:p>
          <a:p>
            <a:pPr algn="just"/>
            <a:endParaRPr lang="es-ES" sz="2400" dirty="0">
              <a:latin typeface="Helvetica" panose="020B0604020202020204" pitchFamily="34" charset="0"/>
              <a:cs typeface="Helvetica" panose="020B0604020202020204" pitchFamily="34" charset="0"/>
            </a:endParaRPr>
          </a:p>
          <a:p>
            <a:pPr algn="just"/>
            <a:endParaRPr lang="es-ES" sz="2400" dirty="0">
              <a:latin typeface="Helvetica" panose="020B0604020202020204" pitchFamily="34" charset="0"/>
              <a:cs typeface="Helvetica" panose="020B0604020202020204" pitchFamily="34" charset="0"/>
            </a:endParaRPr>
          </a:p>
          <a:p>
            <a:pPr algn="just"/>
            <a:endParaRPr lang="es-ES" sz="2400" dirty="0">
              <a:latin typeface="Helvetica" panose="020B0604020202020204" pitchFamily="34" charset="0"/>
              <a:cs typeface="Helvetica" panose="020B0604020202020204" pitchFamily="34" charset="0"/>
            </a:endParaRPr>
          </a:p>
          <a:p>
            <a:pPr algn="just"/>
            <a:endParaRPr lang="es-ES" sz="2400" dirty="0">
              <a:latin typeface="Helvetica" panose="020B0604020202020204" pitchFamily="34" charset="0"/>
              <a:cs typeface="Helvetica" panose="020B0604020202020204" pitchFamily="34" charset="0"/>
            </a:endParaRPr>
          </a:p>
          <a:p>
            <a:pPr algn="just"/>
            <a:endParaRPr lang="es-ES" sz="2400" dirty="0">
              <a:latin typeface="Helvetica" panose="020B0604020202020204" pitchFamily="34" charset="0"/>
              <a:cs typeface="Helvetica" panose="020B0604020202020204" pitchFamily="34" charset="0"/>
            </a:endParaRPr>
          </a:p>
          <a:p>
            <a:pPr algn="just"/>
            <a:endParaRPr lang="es-ES" sz="2400" dirty="0">
              <a:latin typeface="Helvetica" panose="020B0604020202020204" pitchFamily="34" charset="0"/>
              <a:cs typeface="Helvetica" panose="020B0604020202020204" pitchFamily="34" charset="0"/>
            </a:endParaRPr>
          </a:p>
          <a:p>
            <a:pPr algn="just"/>
            <a:r>
              <a:rPr lang="es-ES" sz="2400" dirty="0">
                <a:latin typeface="Helvetica" panose="020B0604020202020204" pitchFamily="34" charset="0"/>
                <a:cs typeface="Helvetica" panose="020B0604020202020204" pitchFamily="34" charset="0"/>
              </a:rPr>
              <a:t> 	</a:t>
            </a:r>
          </a:p>
        </p:txBody>
      </p:sp>
      <p:grpSp>
        <p:nvGrpSpPr>
          <p:cNvPr id="7" name="Grupo 6">
            <a:extLst>
              <a:ext uri="{FF2B5EF4-FFF2-40B4-BE49-F238E27FC236}">
                <a16:creationId xmlns:a16="http://schemas.microsoft.com/office/drawing/2014/main" id="{16FBFA4B-3C41-ABF8-DC5D-7F92D7A84510}"/>
              </a:ext>
            </a:extLst>
          </p:cNvPr>
          <p:cNvGrpSpPr/>
          <p:nvPr/>
        </p:nvGrpSpPr>
        <p:grpSpPr>
          <a:xfrm>
            <a:off x="2600325" y="3932433"/>
            <a:ext cx="6991350" cy="1562100"/>
            <a:chOff x="2495385" y="2902449"/>
            <a:chExt cx="6991350" cy="1562100"/>
          </a:xfrm>
        </p:grpSpPr>
        <p:pic>
          <p:nvPicPr>
            <p:cNvPr id="4" name="Imagen 3">
              <a:extLst>
                <a:ext uri="{FF2B5EF4-FFF2-40B4-BE49-F238E27FC236}">
                  <a16:creationId xmlns:a16="http://schemas.microsoft.com/office/drawing/2014/main" id="{7E1A8339-FD5B-CB27-26FA-898561101F6E}"/>
                </a:ext>
              </a:extLst>
            </p:cNvPr>
            <p:cNvPicPr>
              <a:picLocks noChangeAspect="1"/>
            </p:cNvPicPr>
            <p:nvPr/>
          </p:nvPicPr>
          <p:blipFill>
            <a:blip r:embed="rId2"/>
            <a:stretch>
              <a:fillRect/>
            </a:stretch>
          </p:blipFill>
          <p:spPr>
            <a:xfrm>
              <a:off x="2495385" y="3626349"/>
              <a:ext cx="6991350" cy="838200"/>
            </a:xfrm>
            <a:prstGeom prst="rect">
              <a:avLst/>
            </a:prstGeom>
          </p:spPr>
        </p:pic>
        <p:pic>
          <p:nvPicPr>
            <p:cNvPr id="6" name="Imagen 5">
              <a:extLst>
                <a:ext uri="{FF2B5EF4-FFF2-40B4-BE49-F238E27FC236}">
                  <a16:creationId xmlns:a16="http://schemas.microsoft.com/office/drawing/2014/main" id="{943AE188-AD7C-8FBA-3CDC-CFDA83A58508}"/>
                </a:ext>
              </a:extLst>
            </p:cNvPr>
            <p:cNvPicPr>
              <a:picLocks noChangeAspect="1"/>
            </p:cNvPicPr>
            <p:nvPr/>
          </p:nvPicPr>
          <p:blipFill>
            <a:blip r:embed="rId3"/>
            <a:stretch>
              <a:fillRect/>
            </a:stretch>
          </p:blipFill>
          <p:spPr>
            <a:xfrm>
              <a:off x="2495385" y="2902449"/>
              <a:ext cx="6991350" cy="723900"/>
            </a:xfrm>
            <a:prstGeom prst="rect">
              <a:avLst/>
            </a:prstGeom>
          </p:spPr>
        </p:pic>
      </p:grpSp>
    </p:spTree>
    <p:extLst>
      <p:ext uri="{BB962C8B-B14F-4D97-AF65-F5344CB8AC3E}">
        <p14:creationId xmlns:p14="http://schemas.microsoft.com/office/powerpoint/2010/main" val="186544054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D1DDE05-6D2B-BBFF-8FFB-60CA65A82CCE}"/>
              </a:ext>
            </a:extLst>
          </p:cNvPr>
          <p:cNvSpPr txBox="1">
            <a:spLocks/>
          </p:cNvSpPr>
          <p:nvPr/>
        </p:nvSpPr>
        <p:spPr>
          <a:xfrm>
            <a:off x="197662" y="212208"/>
            <a:ext cx="6151767" cy="6433583"/>
          </a:xfrm>
          <a:prstGeom prst="rect">
            <a:avLst/>
          </a:prstGeom>
        </p:spPr>
        <p:txBody>
          <a:bodyPr vert="horz" wrap="square" lIns="0" tIns="0" rIns="0" bIns="0" rtlCol="0" anchor="t" anchorCtr="0">
            <a:noAutofit/>
          </a:bodyPr>
          <a:lstStyle>
            <a:defPPr>
              <a:defRPr lang="es-ES"/>
            </a:defPPr>
            <a:lvl1pPr>
              <a:lnSpc>
                <a:spcPct val="100000"/>
              </a:lnSpc>
              <a:spcBef>
                <a:spcPct val="0"/>
              </a:spcBef>
              <a:buNone/>
              <a:defRPr sz="2800">
                <a:ea typeface="+mj-ea"/>
                <a:cs typeface="+mj-cs"/>
              </a:defRPr>
            </a:lvl1pPr>
          </a:lstStyle>
          <a:p>
            <a:pPr marL="514350" indent="-514350" algn="just">
              <a:buFont typeface="+mj-lt"/>
              <a:buAutoNum type="arabicPeriod" startAt="5"/>
            </a:pPr>
            <a:r>
              <a:rPr lang="es-ES" sz="2000" b="1" dirty="0">
                <a:latin typeface="Helvetica" panose="020B0604020202020204" pitchFamily="34" charset="0"/>
                <a:cs typeface="Helvetica" panose="020B0604020202020204" pitchFamily="34" charset="0"/>
              </a:rPr>
              <a:t>Otras consideraciones</a:t>
            </a:r>
            <a:r>
              <a:rPr lang="es-ES" sz="1800" dirty="0">
                <a:latin typeface="Helvetica" panose="020B0604020202020204" pitchFamily="34" charset="0"/>
                <a:cs typeface="Helvetica" panose="020B0604020202020204" pitchFamily="34" charset="0"/>
              </a:rPr>
              <a:t>:</a:t>
            </a:r>
          </a:p>
          <a:p>
            <a:pPr algn="just"/>
            <a:endParaRPr lang="es-ES" sz="1600" dirty="0">
              <a:latin typeface="Helvetica" panose="020B0604020202020204" pitchFamily="34" charset="0"/>
              <a:cs typeface="Helvetica" panose="020B0604020202020204" pitchFamily="34" charset="0"/>
            </a:endParaRPr>
          </a:p>
          <a:p>
            <a:pPr lvl="1"/>
            <a:r>
              <a:rPr lang="es-ES" sz="1400" dirty="0">
                <a:latin typeface="Helvetica" panose="020B0604020202020204" pitchFamily="34" charset="0"/>
                <a:cs typeface="Helvetica" panose="020B0604020202020204" pitchFamily="34" charset="0"/>
              </a:rPr>
              <a:t>	</a:t>
            </a:r>
          </a:p>
          <a:p>
            <a:pPr lvl="1"/>
            <a:endParaRPr lang="es-ES" sz="1400" dirty="0">
              <a:latin typeface="Helvetica" panose="020B0604020202020204" pitchFamily="34" charset="0"/>
              <a:cs typeface="Helvetica" panose="020B0604020202020204" pitchFamily="34" charset="0"/>
            </a:endParaRPr>
          </a:p>
          <a:p>
            <a:pPr lvl="1"/>
            <a:endParaRPr lang="es-ES" sz="2400" dirty="0">
              <a:latin typeface="Helvetica" panose="020B0604020202020204" pitchFamily="34" charset="0"/>
              <a:cs typeface="Helvetica" panose="020B0604020202020204" pitchFamily="34" charset="0"/>
            </a:endParaRPr>
          </a:p>
          <a:p>
            <a:pPr lvl="1"/>
            <a:endParaRPr lang="es-ES" sz="2400" dirty="0">
              <a:latin typeface="Helvetica" panose="020B0604020202020204" pitchFamily="34" charset="0"/>
              <a:cs typeface="Helvetica" panose="020B0604020202020204" pitchFamily="34" charset="0"/>
            </a:endParaRPr>
          </a:p>
          <a:p>
            <a:pPr algn="just"/>
            <a:r>
              <a:rPr lang="es-ES" sz="2400" dirty="0">
                <a:latin typeface="Helvetica" panose="020B0604020202020204" pitchFamily="34" charset="0"/>
                <a:cs typeface="Helvetica" panose="020B0604020202020204" pitchFamily="34" charset="0"/>
              </a:rPr>
              <a:t>	e) Usa “</a:t>
            </a:r>
            <a:r>
              <a:rPr lang="es-ES" sz="2400" b="1" dirty="0" err="1">
                <a:latin typeface="Helvetica" panose="020B0604020202020204" pitchFamily="34" charset="0"/>
                <a:cs typeface="Helvetica" panose="020B0604020202020204" pitchFamily="34" charset="0"/>
              </a:rPr>
              <a:t>optgroup</a:t>
            </a:r>
            <a:r>
              <a:rPr lang="es-ES" sz="2400" b="1" dirty="0">
                <a:latin typeface="Helvetica" panose="020B0604020202020204" pitchFamily="34" charset="0"/>
                <a:cs typeface="Helvetica" panose="020B0604020202020204" pitchFamily="34" charset="0"/>
              </a:rPr>
              <a:t>”</a:t>
            </a:r>
            <a:r>
              <a:rPr lang="es-ES" sz="2400" dirty="0">
                <a:latin typeface="Helvetica" panose="020B0604020202020204" pitchFamily="34" charset="0"/>
                <a:cs typeface="Helvetica" panose="020B0604020202020204" pitchFamily="34" charset="0"/>
              </a:rPr>
              <a:t> para mejorar la 	organización de la información 	mostrada en los desplegables:</a:t>
            </a:r>
          </a:p>
          <a:p>
            <a:pPr algn="just"/>
            <a:endParaRPr lang="es-ES" sz="2400" dirty="0">
              <a:latin typeface="Helvetica" panose="020B0604020202020204" pitchFamily="34" charset="0"/>
              <a:cs typeface="Helvetica" panose="020B0604020202020204" pitchFamily="34" charset="0"/>
            </a:endParaRPr>
          </a:p>
          <a:p>
            <a:pPr algn="just"/>
            <a:endParaRPr lang="es-ES" sz="2400" dirty="0">
              <a:latin typeface="Helvetica" panose="020B0604020202020204" pitchFamily="34" charset="0"/>
              <a:cs typeface="Helvetica" panose="020B0604020202020204" pitchFamily="34" charset="0"/>
            </a:endParaRPr>
          </a:p>
          <a:p>
            <a:pPr algn="just"/>
            <a:endParaRPr lang="es-ES" sz="2400" dirty="0">
              <a:latin typeface="Helvetica" panose="020B0604020202020204" pitchFamily="34" charset="0"/>
              <a:cs typeface="Helvetica" panose="020B0604020202020204" pitchFamily="34" charset="0"/>
            </a:endParaRPr>
          </a:p>
          <a:p>
            <a:pPr algn="just"/>
            <a:endParaRPr lang="es-ES" sz="2400" dirty="0">
              <a:latin typeface="Helvetica" panose="020B0604020202020204" pitchFamily="34" charset="0"/>
              <a:cs typeface="Helvetica" panose="020B0604020202020204" pitchFamily="34" charset="0"/>
            </a:endParaRPr>
          </a:p>
          <a:p>
            <a:pPr algn="just"/>
            <a:endParaRPr lang="es-ES" sz="2400" dirty="0">
              <a:latin typeface="Helvetica" panose="020B0604020202020204" pitchFamily="34" charset="0"/>
              <a:cs typeface="Helvetica" panose="020B0604020202020204" pitchFamily="34" charset="0"/>
            </a:endParaRPr>
          </a:p>
          <a:p>
            <a:pPr algn="just"/>
            <a:endParaRPr lang="es-ES" sz="2400" dirty="0">
              <a:latin typeface="Helvetica" panose="020B0604020202020204" pitchFamily="34" charset="0"/>
              <a:cs typeface="Helvetica" panose="020B0604020202020204" pitchFamily="34" charset="0"/>
            </a:endParaRPr>
          </a:p>
          <a:p>
            <a:pPr algn="just"/>
            <a:r>
              <a:rPr lang="es-ES" sz="2400" dirty="0">
                <a:latin typeface="Helvetica" panose="020B0604020202020204" pitchFamily="34" charset="0"/>
                <a:cs typeface="Helvetica" panose="020B0604020202020204" pitchFamily="34" charset="0"/>
              </a:rPr>
              <a:t> 	</a:t>
            </a:r>
          </a:p>
        </p:txBody>
      </p:sp>
      <p:pic>
        <p:nvPicPr>
          <p:cNvPr id="5" name="Imagen 4">
            <a:extLst>
              <a:ext uri="{FF2B5EF4-FFF2-40B4-BE49-F238E27FC236}">
                <a16:creationId xmlns:a16="http://schemas.microsoft.com/office/drawing/2014/main" id="{BFEFA4C3-BD9E-BE73-6D85-912BC511FB87}"/>
              </a:ext>
            </a:extLst>
          </p:cNvPr>
          <p:cNvPicPr>
            <a:picLocks noChangeAspect="1"/>
          </p:cNvPicPr>
          <p:nvPr/>
        </p:nvPicPr>
        <p:blipFill>
          <a:blip r:embed="rId2"/>
          <a:stretch>
            <a:fillRect/>
          </a:stretch>
        </p:blipFill>
        <p:spPr>
          <a:xfrm>
            <a:off x="6682890" y="325880"/>
            <a:ext cx="5311448" cy="5920808"/>
          </a:xfrm>
          <a:prstGeom prst="rect">
            <a:avLst/>
          </a:prstGeom>
        </p:spPr>
      </p:pic>
    </p:spTree>
    <p:extLst>
      <p:ext uri="{BB962C8B-B14F-4D97-AF65-F5344CB8AC3E}">
        <p14:creationId xmlns:p14="http://schemas.microsoft.com/office/powerpoint/2010/main" val="319116616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D1DDE05-6D2B-BBFF-8FFB-60CA65A82CCE}"/>
              </a:ext>
            </a:extLst>
          </p:cNvPr>
          <p:cNvSpPr txBox="1">
            <a:spLocks/>
          </p:cNvSpPr>
          <p:nvPr/>
        </p:nvSpPr>
        <p:spPr>
          <a:xfrm>
            <a:off x="197663" y="212208"/>
            <a:ext cx="5422302" cy="6433583"/>
          </a:xfrm>
          <a:prstGeom prst="rect">
            <a:avLst/>
          </a:prstGeom>
        </p:spPr>
        <p:txBody>
          <a:bodyPr vert="horz" wrap="square" lIns="0" tIns="0" rIns="0" bIns="0" rtlCol="0" anchor="t" anchorCtr="0">
            <a:noAutofit/>
          </a:bodyPr>
          <a:lstStyle>
            <a:defPPr>
              <a:defRPr lang="es-ES"/>
            </a:defPPr>
            <a:lvl1pPr>
              <a:lnSpc>
                <a:spcPct val="100000"/>
              </a:lnSpc>
              <a:spcBef>
                <a:spcPct val="0"/>
              </a:spcBef>
              <a:buNone/>
              <a:defRPr sz="2800">
                <a:ea typeface="+mj-ea"/>
                <a:cs typeface="+mj-cs"/>
              </a:defRPr>
            </a:lvl1pPr>
          </a:lstStyle>
          <a:p>
            <a:pPr marL="514350" indent="-514350" algn="just">
              <a:buFont typeface="+mj-lt"/>
              <a:buAutoNum type="arabicPeriod" startAt="5"/>
            </a:pPr>
            <a:r>
              <a:rPr lang="es-ES" sz="2000" b="1" dirty="0">
                <a:latin typeface="Helvetica" panose="020B0604020202020204" pitchFamily="34" charset="0"/>
                <a:cs typeface="Helvetica" panose="020B0604020202020204" pitchFamily="34" charset="0"/>
              </a:rPr>
              <a:t>Otras consideraciones</a:t>
            </a:r>
            <a:r>
              <a:rPr lang="es-ES" sz="1800" dirty="0">
                <a:latin typeface="Helvetica" panose="020B0604020202020204" pitchFamily="34" charset="0"/>
                <a:cs typeface="Helvetica" panose="020B0604020202020204" pitchFamily="34" charset="0"/>
              </a:rPr>
              <a:t>:</a:t>
            </a:r>
          </a:p>
          <a:p>
            <a:pPr algn="just"/>
            <a:endParaRPr lang="es-ES" sz="1600" dirty="0">
              <a:latin typeface="Helvetica" panose="020B0604020202020204" pitchFamily="34" charset="0"/>
              <a:cs typeface="Helvetica" panose="020B0604020202020204" pitchFamily="34" charset="0"/>
            </a:endParaRPr>
          </a:p>
          <a:p>
            <a:pPr lvl="1"/>
            <a:r>
              <a:rPr lang="es-ES" sz="1400" dirty="0">
                <a:latin typeface="Helvetica" panose="020B0604020202020204" pitchFamily="34" charset="0"/>
                <a:cs typeface="Helvetica" panose="020B0604020202020204" pitchFamily="34" charset="0"/>
              </a:rPr>
              <a:t>	</a:t>
            </a:r>
          </a:p>
          <a:p>
            <a:pPr lvl="1"/>
            <a:endParaRPr lang="es-ES" sz="2400" dirty="0">
              <a:latin typeface="Helvetica" panose="020B0604020202020204" pitchFamily="34" charset="0"/>
              <a:cs typeface="Helvetica" panose="020B0604020202020204" pitchFamily="34" charset="0"/>
            </a:endParaRPr>
          </a:p>
          <a:p>
            <a:pPr lvl="1"/>
            <a:endParaRPr lang="es-ES" sz="2400" dirty="0">
              <a:latin typeface="Helvetica" panose="020B0604020202020204" pitchFamily="34" charset="0"/>
              <a:cs typeface="Helvetica" panose="020B0604020202020204" pitchFamily="34" charset="0"/>
            </a:endParaRPr>
          </a:p>
          <a:p>
            <a:pPr lvl="1"/>
            <a:endParaRPr lang="es-ES" sz="2400" dirty="0">
              <a:latin typeface="Helvetica" panose="020B0604020202020204" pitchFamily="34" charset="0"/>
              <a:cs typeface="Helvetica" panose="020B0604020202020204" pitchFamily="34" charset="0"/>
            </a:endParaRPr>
          </a:p>
          <a:p>
            <a:r>
              <a:rPr lang="es-ES" sz="2400" dirty="0">
                <a:latin typeface="Helvetica" panose="020B0604020202020204" pitchFamily="34" charset="0"/>
                <a:cs typeface="Helvetica" panose="020B0604020202020204" pitchFamily="34" charset="0"/>
              </a:rPr>
              <a:t>	f) Siempre que puedas, utiliza 	subtítulos en todos los archivos 	de video, aunque sean 	autogenerados.</a:t>
            </a:r>
          </a:p>
          <a:p>
            <a:pPr algn="just"/>
            <a:endParaRPr lang="es-ES" sz="2400" dirty="0">
              <a:latin typeface="Helvetica" panose="020B0604020202020204" pitchFamily="34" charset="0"/>
              <a:cs typeface="Helvetica" panose="020B0604020202020204" pitchFamily="34" charset="0"/>
            </a:endParaRPr>
          </a:p>
          <a:p>
            <a:pPr algn="just"/>
            <a:endParaRPr lang="es-ES" sz="2400" dirty="0">
              <a:latin typeface="Helvetica" panose="020B0604020202020204" pitchFamily="34" charset="0"/>
              <a:cs typeface="Helvetica" panose="020B0604020202020204" pitchFamily="34" charset="0"/>
            </a:endParaRPr>
          </a:p>
          <a:p>
            <a:pPr algn="just"/>
            <a:endParaRPr lang="es-ES" sz="2400" dirty="0">
              <a:latin typeface="Helvetica" panose="020B0604020202020204" pitchFamily="34" charset="0"/>
              <a:cs typeface="Helvetica" panose="020B0604020202020204" pitchFamily="34" charset="0"/>
            </a:endParaRPr>
          </a:p>
          <a:p>
            <a:pPr algn="just"/>
            <a:endParaRPr lang="es-ES" sz="2400" dirty="0">
              <a:latin typeface="Helvetica" panose="020B0604020202020204" pitchFamily="34" charset="0"/>
              <a:cs typeface="Helvetica" panose="020B0604020202020204" pitchFamily="34" charset="0"/>
            </a:endParaRPr>
          </a:p>
          <a:p>
            <a:pPr algn="just"/>
            <a:endParaRPr lang="es-ES" sz="2400" dirty="0">
              <a:latin typeface="Helvetica" panose="020B0604020202020204" pitchFamily="34" charset="0"/>
              <a:cs typeface="Helvetica" panose="020B0604020202020204" pitchFamily="34" charset="0"/>
            </a:endParaRPr>
          </a:p>
          <a:p>
            <a:pPr algn="just"/>
            <a:endParaRPr lang="es-ES" sz="2400" dirty="0">
              <a:latin typeface="Helvetica" panose="020B0604020202020204" pitchFamily="34" charset="0"/>
              <a:cs typeface="Helvetica" panose="020B0604020202020204" pitchFamily="34" charset="0"/>
            </a:endParaRPr>
          </a:p>
          <a:p>
            <a:pPr algn="just"/>
            <a:r>
              <a:rPr lang="es-ES" sz="2400" dirty="0">
                <a:latin typeface="Helvetica" panose="020B0604020202020204" pitchFamily="34" charset="0"/>
                <a:cs typeface="Helvetica" panose="020B0604020202020204" pitchFamily="34" charset="0"/>
              </a:rPr>
              <a:t> 	</a:t>
            </a:r>
          </a:p>
        </p:txBody>
      </p:sp>
      <p:pic>
        <p:nvPicPr>
          <p:cNvPr id="9" name="Imagen 8" descr="Pantalla de televisión encendida con imagen de hombre&#10;&#10;Descripción generada automáticamente con confianza media">
            <a:extLst>
              <a:ext uri="{FF2B5EF4-FFF2-40B4-BE49-F238E27FC236}">
                <a16:creationId xmlns:a16="http://schemas.microsoft.com/office/drawing/2014/main" id="{62A5283C-90A9-6182-3211-1724237299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19965" y="1340655"/>
            <a:ext cx="6268948" cy="4176687"/>
          </a:xfrm>
          <a:prstGeom prst="rect">
            <a:avLst/>
          </a:prstGeom>
        </p:spPr>
      </p:pic>
    </p:spTree>
    <p:extLst>
      <p:ext uri="{BB962C8B-B14F-4D97-AF65-F5344CB8AC3E}">
        <p14:creationId xmlns:p14="http://schemas.microsoft.com/office/powerpoint/2010/main" val="281579528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998" y="5334748"/>
            <a:ext cx="678135" cy="990000"/>
            <a:chOff x="10490969" y="1448827"/>
            <a:chExt cx="678135" cy="990000"/>
          </a:xfrm>
        </p:grpSpPr>
        <p:sp>
          <p:nvSpPr>
            <p:cNvPr id="12" name="Freeform: Shape 11">
              <a:extLst>
                <a:ext uri="{FF2B5EF4-FFF2-40B4-BE49-F238E27FC236}">
                  <a16:creationId xmlns:a16="http://schemas.microsoft.com/office/drawing/2014/main" id="{02ECB475-568C-47AC-B16D-2E202DEB2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Oval 12">
              <a:extLst>
                <a:ext uri="{FF2B5EF4-FFF2-40B4-BE49-F238E27FC236}">
                  <a16:creationId xmlns:a16="http://schemas.microsoft.com/office/drawing/2014/main" id="{080D8764-525A-441E-B58F-068E82F09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 name="Oval 13">
              <a:extLst>
                <a:ext uri="{FF2B5EF4-FFF2-40B4-BE49-F238E27FC236}">
                  <a16:creationId xmlns:a16="http://schemas.microsoft.com/office/drawing/2014/main" id="{11196109-6F2B-4738-B2FC-2CCC753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Freeform: Shape 14">
              <a:extLst>
                <a:ext uri="{FF2B5EF4-FFF2-40B4-BE49-F238E27FC236}">
                  <a16:creationId xmlns:a16="http://schemas.microsoft.com/office/drawing/2014/main" id="{F7E468C2-69B8-470B-85E3-801A3CB1D7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useBgFill="1">
        <p:nvSpPr>
          <p:cNvPr id="17" name="Rectangle 16">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uadroTexto 4">
            <a:extLst>
              <a:ext uri="{FF2B5EF4-FFF2-40B4-BE49-F238E27FC236}">
                <a16:creationId xmlns:a16="http://schemas.microsoft.com/office/drawing/2014/main" id="{E5DD0F38-FFF6-4274-AC48-C0F7FE82CC74}"/>
              </a:ext>
            </a:extLst>
          </p:cNvPr>
          <p:cNvSpPr txBox="1"/>
          <p:nvPr/>
        </p:nvSpPr>
        <p:spPr>
          <a:xfrm>
            <a:off x="363887" y="990134"/>
            <a:ext cx="4163377" cy="5117704"/>
          </a:xfrm>
          <a:prstGeom prst="rect">
            <a:avLst/>
          </a:prstGeom>
        </p:spPr>
        <p:txBody>
          <a:bodyPr vert="horz" wrap="square" lIns="0" tIns="0" rIns="0" bIns="0" rtlCol="0" anchor="t">
            <a:normAutofit fontScale="92500"/>
          </a:bodyPr>
          <a:lstStyle/>
          <a:p>
            <a:pPr>
              <a:lnSpc>
                <a:spcPct val="110000"/>
              </a:lnSpc>
              <a:spcBef>
                <a:spcPct val="20000"/>
              </a:spcBef>
              <a:spcAft>
                <a:spcPts val="800"/>
              </a:spcAft>
              <a:buClr>
                <a:schemeClr val="accent2"/>
              </a:buClr>
            </a:pPr>
            <a:r>
              <a:rPr kumimoji="1" lang="es-ES" sz="2400" dirty="0">
                <a:latin typeface="Helvetica" panose="020B0604020202020204" pitchFamily="34" charset="0"/>
                <a:cs typeface="Helvetica" panose="020B0604020202020204" pitchFamily="34" charset="0"/>
              </a:rPr>
              <a:t>Volvamos a investigar:</a:t>
            </a:r>
          </a:p>
          <a:p>
            <a:pPr>
              <a:lnSpc>
                <a:spcPct val="110000"/>
              </a:lnSpc>
              <a:spcBef>
                <a:spcPct val="20000"/>
              </a:spcBef>
              <a:spcAft>
                <a:spcPts val="800"/>
              </a:spcAft>
              <a:buClr>
                <a:schemeClr val="accent2"/>
              </a:buClr>
            </a:pPr>
            <a:endParaRPr kumimoji="1" lang="es-ES" sz="2400" dirty="0">
              <a:latin typeface="Helvetica" panose="020B0604020202020204" pitchFamily="34" charset="0"/>
              <a:cs typeface="Helvetica" panose="020B0604020202020204" pitchFamily="34" charset="0"/>
            </a:endParaRPr>
          </a:p>
          <a:p>
            <a:pPr>
              <a:lnSpc>
                <a:spcPct val="110000"/>
              </a:lnSpc>
              <a:spcBef>
                <a:spcPct val="20000"/>
              </a:spcBef>
              <a:spcAft>
                <a:spcPts val="800"/>
              </a:spcAft>
              <a:buClr>
                <a:schemeClr val="accent2"/>
              </a:buClr>
            </a:pPr>
            <a:r>
              <a:rPr kumimoji="1" lang="es-ES" sz="2400" dirty="0">
                <a:latin typeface="Helvetica" panose="020B0604020202020204" pitchFamily="34" charset="0"/>
                <a:cs typeface="Helvetica" panose="020B0604020202020204" pitchFamily="34" charset="0"/>
              </a:rPr>
              <a:t>Escoge tres webs o apps que no apliquen en parte o en su totalidad, las pautas de accesibilidad. Explica la pauta concreta que no está cumpliendo e idea mejoras para subsanarla. </a:t>
            </a:r>
          </a:p>
          <a:p>
            <a:pPr>
              <a:lnSpc>
                <a:spcPct val="110000"/>
              </a:lnSpc>
              <a:spcBef>
                <a:spcPct val="20000"/>
              </a:spcBef>
              <a:spcAft>
                <a:spcPts val="800"/>
              </a:spcAft>
              <a:buClr>
                <a:schemeClr val="accent2"/>
              </a:buClr>
            </a:pPr>
            <a:endParaRPr kumimoji="1" lang="es-ES" sz="2400" dirty="0">
              <a:latin typeface="Helvetica" panose="020B0604020202020204" pitchFamily="34" charset="0"/>
              <a:cs typeface="Helvetica" panose="020B0604020202020204" pitchFamily="34" charset="0"/>
            </a:endParaRPr>
          </a:p>
          <a:p>
            <a:pPr>
              <a:lnSpc>
                <a:spcPct val="110000"/>
              </a:lnSpc>
              <a:spcBef>
                <a:spcPct val="20000"/>
              </a:spcBef>
              <a:spcAft>
                <a:spcPts val="800"/>
              </a:spcAft>
              <a:buClr>
                <a:schemeClr val="accent2"/>
              </a:buClr>
            </a:pPr>
            <a:r>
              <a:rPr kumimoji="1" lang="es-ES" sz="2400" dirty="0">
                <a:latin typeface="Helvetica" panose="020B0604020202020204" pitchFamily="34" charset="0"/>
                <a:cs typeface="Helvetica" panose="020B0604020202020204" pitchFamily="34" charset="0"/>
              </a:rPr>
              <a:t>Encuentra también una web o app que sea accesible “triple A”</a:t>
            </a:r>
          </a:p>
          <a:p>
            <a:pPr indent="-228600">
              <a:lnSpc>
                <a:spcPct val="110000"/>
              </a:lnSpc>
              <a:spcBef>
                <a:spcPct val="20000"/>
              </a:spcBef>
              <a:spcAft>
                <a:spcPts val="800"/>
              </a:spcAft>
              <a:buClr>
                <a:schemeClr val="accent2"/>
              </a:buClr>
              <a:buFont typeface="Arial" panose="020B0604020202020204" pitchFamily="34" charset="0"/>
              <a:buChar char="•"/>
            </a:pPr>
            <a:endParaRPr kumimoji="1" lang="es-ES" sz="1600" dirty="0">
              <a:solidFill>
                <a:schemeClr val="tx1">
                  <a:alpha val="60000"/>
                </a:schemeClr>
              </a:solidFill>
              <a:latin typeface="Helvetica" panose="020B0604020202020204" pitchFamily="34" charset="0"/>
              <a:cs typeface="Helvetica" panose="020B0604020202020204" pitchFamily="34" charset="0"/>
            </a:endParaRPr>
          </a:p>
          <a:p>
            <a:pPr indent="-228600">
              <a:lnSpc>
                <a:spcPct val="110000"/>
              </a:lnSpc>
              <a:spcBef>
                <a:spcPct val="20000"/>
              </a:spcBef>
              <a:spcAft>
                <a:spcPts val="800"/>
              </a:spcAft>
              <a:buClr>
                <a:schemeClr val="accent2"/>
              </a:buClr>
              <a:buFont typeface="Arial" panose="020B0604020202020204" pitchFamily="34" charset="0"/>
              <a:buChar char="•"/>
            </a:pPr>
            <a:endParaRPr kumimoji="1" lang="es-ES" sz="1600" dirty="0">
              <a:solidFill>
                <a:schemeClr val="tx1">
                  <a:alpha val="60000"/>
                </a:schemeClr>
              </a:solidFill>
              <a:latin typeface="Helvetica" panose="020B0604020202020204" pitchFamily="34" charset="0"/>
              <a:cs typeface="Helvetica" panose="020B0604020202020204" pitchFamily="34" charset="0"/>
            </a:endParaRPr>
          </a:p>
        </p:txBody>
      </p:sp>
      <p:pic>
        <p:nvPicPr>
          <p:cNvPr id="6" name="Imagen 5" descr="Hombre anciano en una videollamada">
            <a:extLst>
              <a:ext uri="{FF2B5EF4-FFF2-40B4-BE49-F238E27FC236}">
                <a16:creationId xmlns:a16="http://schemas.microsoft.com/office/drawing/2014/main" id="{4365FBC6-3029-4AF9-0048-BB21E860B7B9}"/>
              </a:ext>
            </a:extLst>
          </p:cNvPr>
          <p:cNvPicPr>
            <a:picLocks noChangeAspect="1"/>
          </p:cNvPicPr>
          <p:nvPr/>
        </p:nvPicPr>
        <p:blipFill>
          <a:blip r:embed="rId2">
            <a:extLst>
              <a:ext uri="{28A0092B-C50C-407E-A947-70E740481C1C}">
                <a14:useLocalDpi xmlns:a14="http://schemas.microsoft.com/office/drawing/2010/main" val="0"/>
              </a:ext>
            </a:extLst>
          </a:blip>
          <a:srcRect l="10057" r="10057"/>
          <a:stretch/>
        </p:blipFill>
        <p:spPr>
          <a:xfrm>
            <a:off x="4891151" y="549274"/>
            <a:ext cx="6897687" cy="5759451"/>
          </a:xfrm>
          <a:custGeom>
            <a:avLst/>
            <a:gdLst/>
            <a:ahLst/>
            <a:cxnLst/>
            <a:rect l="l" t="t" r="r" b="b"/>
            <a:pathLst>
              <a:path w="6897687" h="5759451">
                <a:moveTo>
                  <a:pt x="0" y="0"/>
                </a:moveTo>
                <a:lnTo>
                  <a:pt x="6897687" y="0"/>
                </a:lnTo>
                <a:lnTo>
                  <a:pt x="6897687" y="5759451"/>
                </a:lnTo>
                <a:lnTo>
                  <a:pt x="0" y="5759451"/>
                </a:lnTo>
                <a:close/>
              </a:path>
            </a:pathLst>
          </a:custGeom>
        </p:spPr>
      </p:pic>
    </p:spTree>
    <p:extLst>
      <p:ext uri="{BB962C8B-B14F-4D97-AF65-F5344CB8AC3E}">
        <p14:creationId xmlns:p14="http://schemas.microsoft.com/office/powerpoint/2010/main" val="18240625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998" y="5334748"/>
            <a:ext cx="678135" cy="990000"/>
            <a:chOff x="10490969" y="1448827"/>
            <a:chExt cx="678135" cy="990000"/>
          </a:xfrm>
        </p:grpSpPr>
        <p:sp>
          <p:nvSpPr>
            <p:cNvPr id="10" name="Freeform: Shape 9">
              <a:extLst>
                <a:ext uri="{FF2B5EF4-FFF2-40B4-BE49-F238E27FC236}">
                  <a16:creationId xmlns:a16="http://schemas.microsoft.com/office/drawing/2014/main" id="{02ECB475-568C-47AC-B16D-2E202DEB2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Oval 10">
              <a:extLst>
                <a:ext uri="{FF2B5EF4-FFF2-40B4-BE49-F238E27FC236}">
                  <a16:creationId xmlns:a16="http://schemas.microsoft.com/office/drawing/2014/main" id="{080D8764-525A-441E-B58F-068E82F09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Oval 11">
              <a:extLst>
                <a:ext uri="{FF2B5EF4-FFF2-40B4-BE49-F238E27FC236}">
                  <a16:creationId xmlns:a16="http://schemas.microsoft.com/office/drawing/2014/main" id="{11196109-6F2B-4738-B2FC-2CCC753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 name="Freeform: Shape 12">
              <a:extLst>
                <a:ext uri="{FF2B5EF4-FFF2-40B4-BE49-F238E27FC236}">
                  <a16:creationId xmlns:a16="http://schemas.microsoft.com/office/drawing/2014/main" id="{F7E468C2-69B8-470B-85E3-801A3CB1D7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useBgFill="1">
        <p:nvSpPr>
          <p:cNvPr id="15" name="Rectangle 14">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11F8F457-0192-4F9A-9EEF-D784521FAC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02932" y="412017"/>
            <a:ext cx="667800" cy="631474"/>
            <a:chOff x="8069541" y="1262702"/>
            <a:chExt cx="667800" cy="631474"/>
          </a:xfrm>
        </p:grpSpPr>
        <p:sp>
          <p:nvSpPr>
            <p:cNvPr id="18" name="Freeform: Shape 17">
              <a:extLst>
                <a:ext uri="{FF2B5EF4-FFF2-40B4-BE49-F238E27FC236}">
                  <a16:creationId xmlns:a16="http://schemas.microsoft.com/office/drawing/2014/main" id="{811A27EA-330C-4F31-9051-19CBAE97885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a:off x="8069541" y="1262702"/>
              <a:ext cx="540000"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10200000" scaled="0"/>
            </a:gradFill>
            <a:ln>
              <a:noFill/>
            </a:ln>
            <a:effectLst>
              <a:innerShdw blurRad="127000" dist="50800" dir="420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 name="Oval 18">
              <a:extLst>
                <a:ext uri="{FF2B5EF4-FFF2-40B4-BE49-F238E27FC236}">
                  <a16:creationId xmlns:a16="http://schemas.microsoft.com/office/drawing/2014/main" id="{786FC59F-EC76-4A7A-AF75-507FBE3B52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8332341" y="1436239"/>
              <a:ext cx="270000" cy="540000"/>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pic>
        <p:nvPicPr>
          <p:cNvPr id="3" name="Imagen 2" descr="Interfaz de usuario gráfica, Aplicación&#10;&#10;Descripción generada automáticamente">
            <a:extLst>
              <a:ext uri="{FF2B5EF4-FFF2-40B4-BE49-F238E27FC236}">
                <a16:creationId xmlns:a16="http://schemas.microsoft.com/office/drawing/2014/main" id="{7F9998D6-C4FA-F165-905E-4A2F068CCA75}"/>
              </a:ext>
            </a:extLst>
          </p:cNvPr>
          <p:cNvPicPr>
            <a:picLocks noChangeAspect="1"/>
          </p:cNvPicPr>
          <p:nvPr/>
        </p:nvPicPr>
        <p:blipFill rotWithShape="1">
          <a:blip r:embed="rId2">
            <a:extLst>
              <a:ext uri="{28A0092B-C50C-407E-A947-70E740481C1C}">
                <a14:useLocalDpi xmlns:a14="http://schemas.microsoft.com/office/drawing/2010/main" val="0"/>
              </a:ext>
            </a:extLst>
          </a:blip>
          <a:srcRect t="1924" r="-2" b="-2"/>
          <a:stretch/>
        </p:blipFill>
        <p:spPr>
          <a:xfrm>
            <a:off x="370027" y="2285209"/>
            <a:ext cx="6186408" cy="4049997"/>
          </a:xfrm>
          <a:custGeom>
            <a:avLst/>
            <a:gdLst/>
            <a:ahLst/>
            <a:cxnLst/>
            <a:rect l="l" t="t" r="r" b="b"/>
            <a:pathLst>
              <a:path w="5773738" h="3779838">
                <a:moveTo>
                  <a:pt x="0" y="0"/>
                </a:moveTo>
                <a:lnTo>
                  <a:pt x="5773738" y="0"/>
                </a:lnTo>
                <a:lnTo>
                  <a:pt x="5773738" y="3779838"/>
                </a:lnTo>
                <a:lnTo>
                  <a:pt x="0" y="3779838"/>
                </a:lnTo>
                <a:close/>
              </a:path>
            </a:pathLst>
          </a:custGeom>
        </p:spPr>
      </p:pic>
      <p:sp>
        <p:nvSpPr>
          <p:cNvPr id="4" name="Título 1">
            <a:extLst>
              <a:ext uri="{FF2B5EF4-FFF2-40B4-BE49-F238E27FC236}">
                <a16:creationId xmlns:a16="http://schemas.microsoft.com/office/drawing/2014/main" id="{61A46761-9338-DDEB-83A9-337AC2B94CCF}"/>
              </a:ext>
            </a:extLst>
          </p:cNvPr>
          <p:cNvSpPr txBox="1">
            <a:spLocks/>
          </p:cNvSpPr>
          <p:nvPr/>
        </p:nvSpPr>
        <p:spPr>
          <a:xfrm>
            <a:off x="7140575" y="1549100"/>
            <a:ext cx="4646536" cy="4572000"/>
          </a:xfrm>
          <a:prstGeom prst="rect">
            <a:avLst/>
          </a:prstGeom>
        </p:spPr>
        <p:txBody>
          <a:bodyPr vert="horz" wrap="square" lIns="0" tIns="0" rIns="0" bIns="0" rtlCol="0" anchor="t" anchorCtr="0">
            <a:normAutofit/>
          </a:bodyPr>
          <a:lstStyle>
            <a:lvl1pPr algn="l" defTabSz="914400" rtl="0" eaLnBrk="1" latinLnBrk="0" hangingPunct="1">
              <a:lnSpc>
                <a:spcPct val="100000"/>
              </a:lnSpc>
              <a:spcBef>
                <a:spcPct val="0"/>
              </a:spcBef>
              <a:buNone/>
              <a:defRPr lang="en-US" sz="4800" kern="1200" dirty="0">
                <a:solidFill>
                  <a:schemeClr val="tx1"/>
                </a:solidFill>
                <a:latin typeface="+mj-lt"/>
                <a:ea typeface="+mj-ea"/>
                <a:cs typeface="+mj-cs"/>
              </a:defRPr>
            </a:lvl1pPr>
          </a:lstStyle>
          <a:p>
            <a:pPr>
              <a:lnSpc>
                <a:spcPct val="110000"/>
              </a:lnSpc>
              <a:spcAft>
                <a:spcPts val="800"/>
              </a:spcAft>
            </a:pPr>
            <a:r>
              <a:rPr lang="en-US" dirty="0"/>
              <a:t>¿</a:t>
            </a:r>
            <a:r>
              <a:rPr lang="en-US" dirty="0" err="1"/>
              <a:t>Cuál</a:t>
            </a:r>
            <a:r>
              <a:rPr lang="en-US" dirty="0"/>
              <a:t> es </a:t>
            </a:r>
            <a:r>
              <a:rPr lang="en-US" dirty="0" err="1"/>
              <a:t>el</a:t>
            </a:r>
            <a:r>
              <a:rPr lang="en-US" dirty="0"/>
              <a:t> </a:t>
            </a:r>
            <a:r>
              <a:rPr lang="en-US" b="1" dirty="0"/>
              <a:t>SECRETO</a:t>
            </a:r>
            <a:r>
              <a:rPr lang="en-US" dirty="0"/>
              <a:t> para </a:t>
            </a:r>
            <a:r>
              <a:rPr lang="en-US" dirty="0" err="1"/>
              <a:t>crear</a:t>
            </a:r>
            <a:r>
              <a:rPr lang="en-US" dirty="0"/>
              <a:t> </a:t>
            </a:r>
            <a:r>
              <a:rPr lang="en-US" dirty="0" err="1"/>
              <a:t>una</a:t>
            </a:r>
            <a:r>
              <a:rPr lang="en-US" dirty="0"/>
              <a:t> </a:t>
            </a:r>
            <a:r>
              <a:rPr lang="en-US" b="1" dirty="0"/>
              <a:t>BUENA</a:t>
            </a:r>
            <a:r>
              <a:rPr lang="en-US" dirty="0"/>
              <a:t> </a:t>
            </a:r>
            <a:r>
              <a:rPr lang="en-US" dirty="0" err="1"/>
              <a:t>interfaz</a:t>
            </a:r>
            <a:r>
              <a:rPr lang="en-US" dirty="0"/>
              <a:t>?</a:t>
            </a:r>
            <a:br>
              <a:rPr lang="en-US" sz="3600" dirty="0">
                <a:solidFill>
                  <a:schemeClr val="tx1">
                    <a:alpha val="60000"/>
                  </a:schemeClr>
                </a:solidFill>
                <a:latin typeface="+mn-lt"/>
                <a:ea typeface="+mn-ea"/>
                <a:cs typeface="+mn-cs"/>
              </a:rPr>
            </a:br>
            <a:endParaRPr lang="en-US" sz="3600" dirty="0">
              <a:solidFill>
                <a:schemeClr val="tx1">
                  <a:alpha val="60000"/>
                </a:schemeClr>
              </a:solidFill>
              <a:latin typeface="+mn-lt"/>
              <a:ea typeface="+mn-ea"/>
              <a:cs typeface="+mn-cs"/>
            </a:endParaRPr>
          </a:p>
        </p:txBody>
      </p:sp>
      <p:sp>
        <p:nvSpPr>
          <p:cNvPr id="21" name="Freeform: Shape 20">
            <a:extLst>
              <a:ext uri="{FF2B5EF4-FFF2-40B4-BE49-F238E27FC236}">
                <a16:creationId xmlns:a16="http://schemas.microsoft.com/office/drawing/2014/main" id="{3E6AA126-9DDC-4FBE-AEE6-8D0E982B0E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92295" y="6121100"/>
            <a:ext cx="1080000" cy="736900"/>
          </a:xfrm>
          <a:custGeom>
            <a:avLst/>
            <a:gdLst>
              <a:gd name="connsiteX0" fmla="*/ 540000 w 1080000"/>
              <a:gd name="connsiteY0" fmla="*/ 0 h 736900"/>
              <a:gd name="connsiteX1" fmla="*/ 1080000 w 1080000"/>
              <a:gd name="connsiteY1" fmla="*/ 540000 h 736900"/>
              <a:gd name="connsiteX2" fmla="*/ 1069029 w 1080000"/>
              <a:gd name="connsiteY2" fmla="*/ 648829 h 736900"/>
              <a:gd name="connsiteX3" fmla="*/ 1041691 w 1080000"/>
              <a:gd name="connsiteY3" fmla="*/ 736900 h 736900"/>
              <a:gd name="connsiteX4" fmla="*/ 38310 w 1080000"/>
              <a:gd name="connsiteY4" fmla="*/ 736900 h 736900"/>
              <a:gd name="connsiteX5" fmla="*/ 10971 w 1080000"/>
              <a:gd name="connsiteY5" fmla="*/ 648829 h 736900"/>
              <a:gd name="connsiteX6" fmla="*/ 0 w 1080000"/>
              <a:gd name="connsiteY6" fmla="*/ 540000 h 736900"/>
              <a:gd name="connsiteX7" fmla="*/ 540000 w 1080000"/>
              <a:gd name="connsiteY7" fmla="*/ 0 h 736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0000" h="736900">
                <a:moveTo>
                  <a:pt x="540000" y="0"/>
                </a:moveTo>
                <a:cubicBezTo>
                  <a:pt x="838234" y="0"/>
                  <a:pt x="1080000" y="241766"/>
                  <a:pt x="1080000" y="540000"/>
                </a:cubicBezTo>
                <a:cubicBezTo>
                  <a:pt x="1080000" y="577280"/>
                  <a:pt x="1076223" y="613676"/>
                  <a:pt x="1069029" y="648829"/>
                </a:cubicBezTo>
                <a:lnTo>
                  <a:pt x="1041691" y="736900"/>
                </a:lnTo>
                <a:lnTo>
                  <a:pt x="38310" y="736900"/>
                </a:lnTo>
                <a:lnTo>
                  <a:pt x="10971" y="648829"/>
                </a:lnTo>
                <a:cubicBezTo>
                  <a:pt x="3778" y="613676"/>
                  <a:pt x="0" y="577280"/>
                  <a:pt x="0" y="540000"/>
                </a:cubicBezTo>
                <a:cubicBezTo>
                  <a:pt x="0" y="241766"/>
                  <a:pt x="241766" y="0"/>
                  <a:pt x="540000" y="0"/>
                </a:cubicBezTo>
                <a:close/>
              </a:path>
            </a:pathLst>
          </a:cu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76200" dir="1926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26742383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a 3">
            <a:extLst>
              <a:ext uri="{FF2B5EF4-FFF2-40B4-BE49-F238E27FC236}">
                <a16:creationId xmlns:a16="http://schemas.microsoft.com/office/drawing/2014/main" id="{3D6B8FF6-6735-5966-01F5-D4961021F7B5}"/>
              </a:ext>
            </a:extLst>
          </p:cNvPr>
          <p:cNvGraphicFramePr/>
          <p:nvPr>
            <p:extLst>
              <p:ext uri="{D42A27DB-BD31-4B8C-83A1-F6EECF244321}">
                <p14:modId xmlns:p14="http://schemas.microsoft.com/office/powerpoint/2010/main" val="4070836633"/>
              </p:ext>
            </p:extLst>
          </p:nvPr>
        </p:nvGraphicFramePr>
        <p:xfrm>
          <a:off x="476249" y="238125"/>
          <a:ext cx="10391776" cy="63817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138902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descr="Bombilla en fondo amarillo con rayos de luz y cable pintados">
            <a:extLst>
              <a:ext uri="{FF2B5EF4-FFF2-40B4-BE49-F238E27FC236}">
                <a16:creationId xmlns:a16="http://schemas.microsoft.com/office/drawing/2014/main" id="{B70BC5F6-5E39-E1F5-EC45-38D5B10212A7}"/>
              </a:ext>
            </a:extLst>
          </p:cNvPr>
          <p:cNvPicPr>
            <a:picLocks noChangeAspect="1"/>
          </p:cNvPicPr>
          <p:nvPr/>
        </p:nvPicPr>
        <p:blipFill rotWithShape="1">
          <a:blip r:embed="rId2"/>
          <a:srcRect l="43978" r="3264"/>
          <a:stretch/>
        </p:blipFill>
        <p:spPr>
          <a:xfrm>
            <a:off x="283612" y="373170"/>
            <a:ext cx="5242910" cy="6111660"/>
          </a:xfrm>
          <a:custGeom>
            <a:avLst/>
            <a:gdLst/>
            <a:ahLst/>
            <a:cxnLst/>
            <a:rect l="l" t="t" r="r" b="b"/>
            <a:pathLst>
              <a:path w="5092062" h="5759450">
                <a:moveTo>
                  <a:pt x="0" y="0"/>
                </a:moveTo>
                <a:lnTo>
                  <a:pt x="5092062" y="0"/>
                </a:lnTo>
                <a:lnTo>
                  <a:pt x="5092062" y="5759450"/>
                </a:lnTo>
                <a:lnTo>
                  <a:pt x="0" y="5759450"/>
                </a:lnTo>
                <a:close/>
              </a:path>
            </a:pathLst>
          </a:custGeom>
        </p:spPr>
      </p:pic>
      <p:sp>
        <p:nvSpPr>
          <p:cNvPr id="3" name="CuadroTexto 2">
            <a:extLst>
              <a:ext uri="{FF2B5EF4-FFF2-40B4-BE49-F238E27FC236}">
                <a16:creationId xmlns:a16="http://schemas.microsoft.com/office/drawing/2014/main" id="{58D3F2EA-AD68-4C32-522B-A36BAC02C1B7}"/>
              </a:ext>
            </a:extLst>
          </p:cNvPr>
          <p:cNvSpPr txBox="1"/>
          <p:nvPr/>
        </p:nvSpPr>
        <p:spPr>
          <a:xfrm>
            <a:off x="6096000" y="866116"/>
            <a:ext cx="5519134" cy="5618714"/>
          </a:xfrm>
          <a:prstGeom prst="rect">
            <a:avLst/>
          </a:prstGeom>
        </p:spPr>
        <p:txBody>
          <a:bodyPr vert="horz" wrap="square" lIns="0" tIns="0" rIns="0" bIns="0" rtlCol="0" anchor="t">
            <a:normAutofit/>
          </a:bodyPr>
          <a:lstStyle/>
          <a:p>
            <a:pPr>
              <a:lnSpc>
                <a:spcPct val="110000"/>
              </a:lnSpc>
              <a:spcBef>
                <a:spcPct val="20000"/>
              </a:spcBef>
              <a:spcAft>
                <a:spcPts val="800"/>
              </a:spcAft>
              <a:buClr>
                <a:schemeClr val="accent2"/>
              </a:buClr>
            </a:pPr>
            <a:r>
              <a:rPr kumimoji="1" lang="es-ES" sz="2500" dirty="0">
                <a:latin typeface="Helvetica" panose="020B0604020202020204" pitchFamily="34" charset="0"/>
                <a:cs typeface="Helvetica" panose="020B0604020202020204" pitchFamily="34" charset="0"/>
              </a:rPr>
              <a:t>La </a:t>
            </a:r>
            <a:r>
              <a:rPr kumimoji="1" lang="es-ES" sz="2500" b="1" dirty="0">
                <a:latin typeface="Helvetica" panose="020B0604020202020204" pitchFamily="34" charset="0"/>
                <a:cs typeface="Helvetica" panose="020B0604020202020204" pitchFamily="34" charset="0"/>
              </a:rPr>
              <a:t>USABILIDAD</a:t>
            </a:r>
            <a:r>
              <a:rPr kumimoji="1" lang="es-ES" sz="2500" dirty="0">
                <a:latin typeface="Helvetica" panose="020B0604020202020204" pitchFamily="34" charset="0"/>
                <a:cs typeface="Helvetica" panose="020B0604020202020204" pitchFamily="34" charset="0"/>
              </a:rPr>
              <a:t> es la medida en la que un producto puede ser utilizado por determinados usuarios para conseguir unos objetivos específicos con </a:t>
            </a:r>
            <a:r>
              <a:rPr kumimoji="1" lang="es-ES" sz="2500" b="1" dirty="0">
                <a:latin typeface="Helvetica" panose="020B0604020202020204" pitchFamily="34" charset="0"/>
                <a:cs typeface="Helvetica" panose="020B0604020202020204" pitchFamily="34" charset="0"/>
              </a:rPr>
              <a:t>EFECTIVIDAD</a:t>
            </a:r>
            <a:r>
              <a:rPr kumimoji="1" lang="es-ES" sz="2500" dirty="0">
                <a:latin typeface="Helvetica" panose="020B0604020202020204" pitchFamily="34" charset="0"/>
                <a:cs typeface="Helvetica" panose="020B0604020202020204" pitchFamily="34" charset="0"/>
              </a:rPr>
              <a:t>, </a:t>
            </a:r>
            <a:r>
              <a:rPr kumimoji="1" lang="es-ES" sz="2500" b="1" dirty="0">
                <a:latin typeface="Helvetica" panose="020B0604020202020204" pitchFamily="34" charset="0"/>
                <a:cs typeface="Helvetica" panose="020B0604020202020204" pitchFamily="34" charset="0"/>
              </a:rPr>
              <a:t>EFICIENCIA</a:t>
            </a:r>
            <a:r>
              <a:rPr kumimoji="1" lang="es-ES" sz="2500" dirty="0">
                <a:latin typeface="Helvetica" panose="020B0604020202020204" pitchFamily="34" charset="0"/>
                <a:cs typeface="Helvetica" panose="020B0604020202020204" pitchFamily="34" charset="0"/>
              </a:rPr>
              <a:t> y </a:t>
            </a:r>
            <a:r>
              <a:rPr kumimoji="1" lang="es-ES" sz="2500" b="1" dirty="0">
                <a:latin typeface="Helvetica" panose="020B0604020202020204" pitchFamily="34" charset="0"/>
                <a:cs typeface="Helvetica" panose="020B0604020202020204" pitchFamily="34" charset="0"/>
              </a:rPr>
              <a:t>SATISFACCIÓN</a:t>
            </a:r>
            <a:r>
              <a:rPr kumimoji="1" lang="es-ES" sz="2500" dirty="0">
                <a:latin typeface="Helvetica" panose="020B0604020202020204" pitchFamily="34" charset="0"/>
                <a:cs typeface="Helvetica" panose="020B0604020202020204" pitchFamily="34" charset="0"/>
              </a:rPr>
              <a:t> en un contexto de </a:t>
            </a:r>
            <a:r>
              <a:rPr kumimoji="1" lang="es-ES" sz="2500" b="1" dirty="0">
                <a:latin typeface="Helvetica" panose="020B0604020202020204" pitchFamily="34" charset="0"/>
                <a:cs typeface="Helvetica" panose="020B0604020202020204" pitchFamily="34" charset="0"/>
              </a:rPr>
              <a:t>uso concreto</a:t>
            </a:r>
            <a:r>
              <a:rPr kumimoji="1" lang="es-ES" sz="2500" dirty="0">
                <a:latin typeface="Helvetica" panose="020B0604020202020204" pitchFamily="34" charset="0"/>
                <a:cs typeface="Helvetica" panose="020B0604020202020204" pitchFamily="34" charset="0"/>
              </a:rPr>
              <a:t>.</a:t>
            </a:r>
          </a:p>
          <a:p>
            <a:pPr>
              <a:lnSpc>
                <a:spcPct val="110000"/>
              </a:lnSpc>
              <a:spcBef>
                <a:spcPct val="20000"/>
              </a:spcBef>
              <a:spcAft>
                <a:spcPts val="800"/>
              </a:spcAft>
              <a:buClr>
                <a:schemeClr val="accent2"/>
              </a:buClr>
            </a:pPr>
            <a:r>
              <a:rPr kumimoji="1" lang="es-ES" sz="2500" dirty="0">
                <a:latin typeface="Helvetica" panose="020B0604020202020204" pitchFamily="34" charset="0"/>
                <a:cs typeface="Helvetica" panose="020B0604020202020204" pitchFamily="34" charset="0"/>
              </a:rPr>
              <a:t>La usabilidad está íntimamente relacionada con </a:t>
            </a:r>
            <a:r>
              <a:rPr kumimoji="1" lang="es-ES" sz="2500" b="1" dirty="0">
                <a:latin typeface="Helvetica" panose="020B0604020202020204" pitchFamily="34" charset="0"/>
                <a:cs typeface="Helvetica" panose="020B0604020202020204" pitchFamily="34" charset="0"/>
              </a:rPr>
              <a:t>LA EXPERIENCIA DE USUARIO </a:t>
            </a:r>
            <a:r>
              <a:rPr kumimoji="1" lang="es-ES" sz="2500" dirty="0">
                <a:latin typeface="Helvetica" panose="020B0604020202020204" pitchFamily="34" charset="0"/>
                <a:cs typeface="Helvetica" panose="020B0604020202020204" pitchFamily="34" charset="0"/>
              </a:rPr>
              <a:t>(</a:t>
            </a:r>
            <a:r>
              <a:rPr kumimoji="1" lang="es-ES" sz="2500" b="1" dirty="0">
                <a:latin typeface="Helvetica" panose="020B0604020202020204" pitchFamily="34" charset="0"/>
                <a:cs typeface="Helvetica" panose="020B0604020202020204" pitchFamily="34" charset="0"/>
              </a:rPr>
              <a:t>UX</a:t>
            </a:r>
            <a:r>
              <a:rPr kumimoji="1" lang="es-ES" sz="2500" dirty="0">
                <a:latin typeface="Helvetica" panose="020B0604020202020204" pitchFamily="34" charset="0"/>
                <a:cs typeface="Helvetica" panose="020B0604020202020204" pitchFamily="34" charset="0"/>
              </a:rPr>
              <a:t>), es decir, el flujo de trabajo que el usuario realiza cuando utiliza nuestro producto.</a:t>
            </a:r>
          </a:p>
          <a:p>
            <a:pPr>
              <a:lnSpc>
                <a:spcPct val="110000"/>
              </a:lnSpc>
              <a:spcBef>
                <a:spcPct val="20000"/>
              </a:spcBef>
              <a:spcAft>
                <a:spcPts val="800"/>
              </a:spcAft>
              <a:buClr>
                <a:schemeClr val="accent2"/>
              </a:buClr>
            </a:pPr>
            <a:endParaRPr kumimoji="1" lang="es-ES" sz="2500" dirty="0">
              <a:solidFill>
                <a:schemeClr val="tx1">
                  <a:alpha val="60000"/>
                </a:schemeClr>
              </a:solidFill>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1700573848"/>
      </p:ext>
    </p:extLst>
  </p:cSld>
  <p:clrMapOvr>
    <a:masterClrMapping/>
  </p:clrMapOvr>
</p:sld>
</file>

<file path=ppt/theme/theme1.xml><?xml version="1.0" encoding="utf-8"?>
<a:theme xmlns:a="http://schemas.openxmlformats.org/drawingml/2006/main" name="3DFloatVTI">
  <a:themeElements>
    <a:clrScheme name="AnalogousFromLightSeedLeftStep">
      <a:dk1>
        <a:srgbClr val="000000"/>
      </a:dk1>
      <a:lt1>
        <a:srgbClr val="FFFFFF"/>
      </a:lt1>
      <a:dk2>
        <a:srgbClr val="213B33"/>
      </a:dk2>
      <a:lt2>
        <a:srgbClr val="E8E3E2"/>
      </a:lt2>
      <a:accent1>
        <a:srgbClr val="4EAFBA"/>
      </a:accent1>
      <a:accent2>
        <a:srgbClr val="4DB392"/>
      </a:accent2>
      <a:accent3>
        <a:srgbClr val="4FB369"/>
      </a:accent3>
      <a:accent4>
        <a:srgbClr val="5DB54E"/>
      </a:accent4>
      <a:accent5>
        <a:srgbClr val="89AA5D"/>
      </a:accent5>
      <a:accent6>
        <a:srgbClr val="A3A546"/>
      </a:accent6>
      <a:hlink>
        <a:srgbClr val="AE7069"/>
      </a:hlink>
      <a:folHlink>
        <a:srgbClr val="7F7F7F"/>
      </a:folHlink>
    </a:clrScheme>
    <a:fontScheme name="Float">
      <a:majorFont>
        <a:latin typeface="Sitka Heading"/>
        <a:ea typeface=""/>
        <a:cs typeface=""/>
      </a:majorFont>
      <a:minorFont>
        <a:latin typeface="Source Sans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3DFloatVTI" id="{F59BA300-ED19-4B39-9AE3-7882B1DE8B78}" vid="{0FEC63E3-719F-4F50-9F1E-5B8BAF39109A}"/>
    </a:ext>
  </a:extLst>
</a:theme>
</file>

<file path=docProps/app.xml><?xml version="1.0" encoding="utf-8"?>
<Properties xmlns="http://schemas.openxmlformats.org/officeDocument/2006/extended-properties" xmlns:vt="http://schemas.openxmlformats.org/officeDocument/2006/docPropsVTypes">
  <TotalTime>9256</TotalTime>
  <Words>2958</Words>
  <Application>Microsoft Office PowerPoint</Application>
  <PresentationFormat>Panorámica</PresentationFormat>
  <Paragraphs>401</Paragraphs>
  <Slides>63</Slides>
  <Notes>0</Notes>
  <HiddenSlides>0</HiddenSlides>
  <MMClips>0</MMClips>
  <ScaleCrop>false</ScaleCrop>
  <HeadingPairs>
    <vt:vector size="6" baseType="variant">
      <vt:variant>
        <vt:lpstr>Fuentes usadas</vt:lpstr>
      </vt:variant>
      <vt:variant>
        <vt:i4>8</vt:i4>
      </vt:variant>
      <vt:variant>
        <vt:lpstr>Tema</vt:lpstr>
      </vt:variant>
      <vt:variant>
        <vt:i4>1</vt:i4>
      </vt:variant>
      <vt:variant>
        <vt:lpstr>Títulos de diapositiva</vt:lpstr>
      </vt:variant>
      <vt:variant>
        <vt:i4>63</vt:i4>
      </vt:variant>
    </vt:vector>
  </HeadingPairs>
  <TitlesOfParts>
    <vt:vector size="72" baseType="lpstr">
      <vt:lpstr>Arial</vt:lpstr>
      <vt:lpstr>Calibri</vt:lpstr>
      <vt:lpstr>Helvetica</vt:lpstr>
      <vt:lpstr>Microsoft Sans Serif</vt:lpstr>
      <vt:lpstr>Sitka Heading</vt:lpstr>
      <vt:lpstr>Source Sans Pro</vt:lpstr>
      <vt:lpstr>Tahona</vt:lpstr>
      <vt:lpstr>Verdana</vt:lpstr>
      <vt:lpstr>3DFloatVTI</vt:lpstr>
      <vt:lpstr>Diseño de interfaces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Diseño de interfaces</dc:title>
  <dc:creator>GARGALLO MARTIN, JOSE VICENTE</dc:creator>
  <cp:lastModifiedBy>GARGALLO MARTIN, JOSE VICENTE</cp:lastModifiedBy>
  <cp:revision>94</cp:revision>
  <dcterms:created xsi:type="dcterms:W3CDTF">2023-07-21T11:42:18Z</dcterms:created>
  <dcterms:modified xsi:type="dcterms:W3CDTF">2023-09-24T08:24:54Z</dcterms:modified>
</cp:coreProperties>
</file>